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8"/>
  </p:notesMasterIdLst>
  <p:handoutMasterIdLst>
    <p:handoutMasterId r:id="rId19"/>
  </p:handoutMasterIdLst>
  <p:sldIdLst>
    <p:sldId id="390" r:id="rId3"/>
    <p:sldId id="398" r:id="rId4"/>
    <p:sldId id="392" r:id="rId5"/>
    <p:sldId id="400" r:id="rId6"/>
    <p:sldId id="399" r:id="rId7"/>
    <p:sldId id="401" r:id="rId8"/>
    <p:sldId id="402" r:id="rId9"/>
    <p:sldId id="393" r:id="rId10"/>
    <p:sldId id="405" r:id="rId11"/>
    <p:sldId id="290" r:id="rId12"/>
    <p:sldId id="403" r:id="rId13"/>
    <p:sldId id="407" r:id="rId14"/>
    <p:sldId id="404" r:id="rId15"/>
    <p:sldId id="397" r:id="rId16"/>
    <p:sldId id="408" r:id="rId17"/>
  </p:sldIdLst>
  <p:sldSz cx="12192000" cy="6858000"/>
  <p:notesSz cx="7077075" cy="9363075"/>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E0CD96"/>
    <a:srgbClr val="C1A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09" autoAdjust="0"/>
    <p:restoredTop sz="86703" autoAdjust="0"/>
  </p:normalViewPr>
  <p:slideViewPr>
    <p:cSldViewPr snapToGrid="0" showGuides="1">
      <p:cViewPr>
        <p:scale>
          <a:sx n="50" d="100"/>
          <a:sy n="50" d="100"/>
        </p:scale>
        <p:origin x="-816" y="-124"/>
      </p:cViewPr>
      <p:guideLst>
        <p:guide orient="horz" pos="2160"/>
        <p:guide pos="3840"/>
      </p:guideLst>
    </p:cSldViewPr>
  </p:slideViewPr>
  <p:notesTextViewPr>
    <p:cViewPr>
      <p:scale>
        <a:sx n="100" d="100"/>
        <a:sy n="100" d="100"/>
      </p:scale>
      <p:origin x="0" y="0"/>
    </p:cViewPr>
  </p:notesTextViewPr>
  <p:sorterViewPr>
    <p:cViewPr>
      <p:scale>
        <a:sx n="33" d="100"/>
        <a:sy n="33" d="100"/>
      </p:scale>
      <p:origin x="0" y="0"/>
    </p:cViewPr>
  </p:sorterViewPr>
  <p:notesViewPr>
    <p:cSldViewPr snapToGrid="0" showGuides="1">
      <p:cViewPr>
        <p:scale>
          <a:sx n="66" d="100"/>
          <a:sy n="66" d="100"/>
        </p:scale>
        <p:origin x="-936" y="-43"/>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779"/>
          </a:xfrm>
          <a:prstGeom prst="rect">
            <a:avLst/>
          </a:prstGeom>
        </p:spPr>
        <p:txBody>
          <a:bodyPr vert="horz" lIns="93932" tIns="46966" rIns="93932" bIns="46966" rtlCol="0"/>
          <a:lstStyle>
            <a:lvl1pPr algn="r">
              <a:defRPr sz="1200"/>
            </a:lvl1pPr>
          </a:lstStyle>
          <a:p>
            <a:fld id="{E6F93605-0C0C-4258-9724-5F2F9BB3BC90}" type="datetimeFigureOut">
              <a:rPr lang="en-US" smtClean="0"/>
              <a:t>2/19/2016</a:t>
            </a:fld>
            <a:endParaRPr lang="en-US"/>
          </a:p>
        </p:txBody>
      </p:sp>
      <p:sp>
        <p:nvSpPr>
          <p:cNvPr id="4" name="Footer Placeholder 3"/>
          <p:cNvSpPr>
            <a:spLocks noGrp="1"/>
          </p:cNvSpPr>
          <p:nvPr>
            <p:ph type="ftr" sz="quarter" idx="2"/>
          </p:nvPr>
        </p:nvSpPr>
        <p:spPr>
          <a:xfrm>
            <a:off x="0" y="8893297"/>
            <a:ext cx="3066733" cy="469778"/>
          </a:xfrm>
          <a:prstGeom prst="rect">
            <a:avLst/>
          </a:prstGeom>
        </p:spPr>
        <p:txBody>
          <a:bodyPr vert="horz" lIns="93932" tIns="46966" rIns="93932"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8"/>
          </a:xfrm>
          <a:prstGeom prst="rect">
            <a:avLst/>
          </a:prstGeom>
        </p:spPr>
        <p:txBody>
          <a:bodyPr vert="horz" lIns="93932" tIns="46966" rIns="93932" bIns="46966" rtlCol="0" anchor="b"/>
          <a:lstStyle>
            <a:lvl1pPr algn="r">
              <a:defRPr sz="1200"/>
            </a:lvl1pPr>
          </a:lstStyle>
          <a:p>
            <a:fld id="{663FFE7F-C917-439A-8026-3D301EB5CC28}" type="slidenum">
              <a:rPr lang="en-US" smtClean="0"/>
              <a:t>‹#›</a:t>
            </a:fld>
            <a:endParaRPr lang="en-US"/>
          </a:p>
        </p:txBody>
      </p:sp>
    </p:spTree>
    <p:extLst>
      <p:ext uri="{BB962C8B-B14F-4D97-AF65-F5344CB8AC3E}">
        <p14:creationId xmlns:p14="http://schemas.microsoft.com/office/powerpoint/2010/main" val="752799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9779"/>
          </a:xfrm>
          <a:prstGeom prst="rect">
            <a:avLst/>
          </a:prstGeom>
        </p:spPr>
        <p:txBody>
          <a:bodyPr vert="horz" lIns="93932" tIns="46966" rIns="93932" bIns="46966" rtlCol="0"/>
          <a:lstStyle>
            <a:lvl1pPr algn="r">
              <a:defRPr sz="1200"/>
            </a:lvl1pPr>
          </a:lstStyle>
          <a:p>
            <a:fld id="{28F31B3D-E4E3-4A80-AB70-C5564C267266}" type="datetimeFigureOut">
              <a:rPr lang="en-US" smtClean="0"/>
              <a:t>2/19/2016</a:t>
            </a:fld>
            <a:endParaRPr lang="en-US"/>
          </a:p>
        </p:txBody>
      </p:sp>
      <p:sp>
        <p:nvSpPr>
          <p:cNvPr id="4" name="Slide Image Placeholder 3"/>
          <p:cNvSpPr>
            <a:spLocks noGrp="1" noRot="1" noChangeAspect="1"/>
          </p:cNvSpPr>
          <p:nvPr>
            <p:ph type="sldImg" idx="2"/>
          </p:nvPr>
        </p:nvSpPr>
        <p:spPr>
          <a:xfrm>
            <a:off x="717550" y="660400"/>
            <a:ext cx="5616575" cy="3159125"/>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3945186"/>
            <a:ext cx="5661660" cy="5003042"/>
          </a:xfrm>
          <a:prstGeom prst="rect">
            <a:avLst/>
          </a:prstGeom>
        </p:spPr>
        <p:txBody>
          <a:bodyPr vert="horz" lIns="93932" tIns="46966" rIns="93932" bIns="46966"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147355"/>
            <a:ext cx="3066733" cy="215720"/>
          </a:xfrm>
          <a:prstGeom prst="rect">
            <a:avLst/>
          </a:prstGeom>
        </p:spPr>
        <p:txBody>
          <a:bodyPr vert="horz" lIns="93932" tIns="46966" rIns="93932" bIns="4696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9110019"/>
            <a:ext cx="3066733" cy="253056"/>
          </a:xfrm>
          <a:prstGeom prst="rect">
            <a:avLst/>
          </a:prstGeom>
        </p:spPr>
        <p:txBody>
          <a:bodyPr vert="horz" lIns="93932" tIns="46966" rIns="93932" bIns="46966" rtlCol="0" anchor="b"/>
          <a:lstStyle>
            <a:lvl1pPr algn="r">
              <a:defRPr sz="1200"/>
            </a:lvl1pPr>
          </a:lstStyle>
          <a:p>
            <a:fld id="{4EC0B30D-C07A-425B-A90C-BA7BEB191079}" type="slidenum">
              <a:rPr lang="en-US" smtClean="0"/>
              <a:t>‹#›</a:t>
            </a:fld>
            <a:endParaRPr lang="en-US"/>
          </a:p>
        </p:txBody>
      </p:sp>
    </p:spTree>
    <p:extLst>
      <p:ext uri="{BB962C8B-B14F-4D97-AF65-F5344CB8AC3E}">
        <p14:creationId xmlns:p14="http://schemas.microsoft.com/office/powerpoint/2010/main" val="3723190405"/>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400" kern="1200">
        <a:solidFill>
          <a:schemeClr val="tx2"/>
        </a:solidFill>
        <a:latin typeface="+mn-lt"/>
        <a:ea typeface="+mn-ea"/>
        <a:cs typeface="+mn-cs"/>
      </a:defRPr>
    </a:lvl2pPr>
    <a:lvl3pPr marL="914400" algn="l" defTabSz="914400" rtl="0" eaLnBrk="1" latinLnBrk="0" hangingPunct="1">
      <a:defRPr sz="1400" kern="1200">
        <a:solidFill>
          <a:schemeClr val="tx2"/>
        </a:solidFill>
        <a:latin typeface="+mn-lt"/>
        <a:ea typeface="+mn-ea"/>
        <a:cs typeface="+mn-cs"/>
      </a:defRPr>
    </a:lvl3pPr>
    <a:lvl4pPr marL="1371600" algn="l" defTabSz="914400" rtl="0" eaLnBrk="1" latinLnBrk="0" hangingPunct="1">
      <a:defRPr sz="1400" kern="1200">
        <a:solidFill>
          <a:schemeClr val="tx2"/>
        </a:solidFill>
        <a:latin typeface="+mn-lt"/>
        <a:ea typeface="+mn-ea"/>
        <a:cs typeface="+mn-cs"/>
      </a:defRPr>
    </a:lvl4pPr>
    <a:lvl5pPr marL="1828800" algn="l" defTabSz="914400" rtl="0" eaLnBrk="1" latinLnBrk="0" hangingPunct="1">
      <a:defRPr sz="14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63198" indent="-293538" eaLnBrk="0" hangingPunct="0">
              <a:spcBef>
                <a:spcPct val="30000"/>
              </a:spcBef>
              <a:defRPr sz="1200">
                <a:solidFill>
                  <a:schemeClr val="tx1"/>
                </a:solidFill>
                <a:latin typeface="Arial" charset="0"/>
                <a:cs typeface="Arial" charset="0"/>
              </a:defRPr>
            </a:lvl2pPr>
            <a:lvl3pPr marL="1174151" indent="-234830" eaLnBrk="0" hangingPunct="0">
              <a:spcBef>
                <a:spcPct val="30000"/>
              </a:spcBef>
              <a:defRPr sz="1200">
                <a:solidFill>
                  <a:schemeClr val="tx1"/>
                </a:solidFill>
                <a:latin typeface="Arial" charset="0"/>
                <a:cs typeface="Arial" charset="0"/>
              </a:defRPr>
            </a:lvl3pPr>
            <a:lvl4pPr marL="1643812" indent="-234830" eaLnBrk="0" hangingPunct="0">
              <a:spcBef>
                <a:spcPct val="30000"/>
              </a:spcBef>
              <a:defRPr sz="1200">
                <a:solidFill>
                  <a:schemeClr val="tx1"/>
                </a:solidFill>
                <a:latin typeface="Arial" charset="0"/>
                <a:cs typeface="Arial" charset="0"/>
              </a:defRPr>
            </a:lvl4pPr>
            <a:lvl5pPr marL="2113473" indent="-234830" eaLnBrk="0" hangingPunct="0">
              <a:spcBef>
                <a:spcPct val="30000"/>
              </a:spcBef>
              <a:defRPr sz="1200">
                <a:solidFill>
                  <a:schemeClr val="tx1"/>
                </a:solidFill>
                <a:latin typeface="Arial" charset="0"/>
                <a:cs typeface="Arial" charset="0"/>
              </a:defRPr>
            </a:lvl5pPr>
            <a:lvl6pPr marL="2583132" indent="-234830" eaLnBrk="0" fontAlgn="base" hangingPunct="0">
              <a:spcBef>
                <a:spcPct val="30000"/>
              </a:spcBef>
              <a:spcAft>
                <a:spcPct val="0"/>
              </a:spcAft>
              <a:defRPr sz="1200">
                <a:solidFill>
                  <a:schemeClr val="tx1"/>
                </a:solidFill>
                <a:latin typeface="Arial" charset="0"/>
                <a:cs typeface="Arial" charset="0"/>
              </a:defRPr>
            </a:lvl6pPr>
            <a:lvl7pPr marL="3052793" indent="-234830" eaLnBrk="0" fontAlgn="base" hangingPunct="0">
              <a:spcBef>
                <a:spcPct val="30000"/>
              </a:spcBef>
              <a:spcAft>
                <a:spcPct val="0"/>
              </a:spcAft>
              <a:defRPr sz="1200">
                <a:solidFill>
                  <a:schemeClr val="tx1"/>
                </a:solidFill>
                <a:latin typeface="Arial" charset="0"/>
                <a:cs typeface="Arial" charset="0"/>
              </a:defRPr>
            </a:lvl7pPr>
            <a:lvl8pPr marL="3522454" indent="-234830" eaLnBrk="0" fontAlgn="base" hangingPunct="0">
              <a:spcBef>
                <a:spcPct val="30000"/>
              </a:spcBef>
              <a:spcAft>
                <a:spcPct val="0"/>
              </a:spcAft>
              <a:defRPr sz="1200">
                <a:solidFill>
                  <a:schemeClr val="tx1"/>
                </a:solidFill>
                <a:latin typeface="Arial" charset="0"/>
                <a:cs typeface="Arial" charset="0"/>
              </a:defRPr>
            </a:lvl8pPr>
            <a:lvl9pPr marL="3992114" indent="-23483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42B8E23-FA93-428A-A93A-7342CB388F92}" type="slidenum">
              <a:rPr lang="en-US" altLang="en-US" smtClean="0"/>
              <a:pPr eaLnBrk="1" hangingPunct="1">
                <a:spcBef>
                  <a:spcPct val="0"/>
                </a:spcBef>
              </a:pPr>
              <a:t>1</a:t>
            </a:fld>
            <a:endParaRPr lang="en-US" altLang="en-US" smtClean="0"/>
          </a:p>
        </p:txBody>
      </p:sp>
      <p:sp>
        <p:nvSpPr>
          <p:cNvPr id="14339" name="Rectangle 2"/>
          <p:cNvSpPr>
            <a:spLocks noGrp="1" noRot="1" noChangeAspect="1" noChangeArrowheads="1" noTextEdit="1"/>
          </p:cNvSpPr>
          <p:nvPr>
            <p:ph type="sldImg"/>
          </p:nvPr>
        </p:nvSpPr>
        <p:spPr>
          <a:xfrm>
            <a:off x="717550" y="660400"/>
            <a:ext cx="5616575" cy="3159125"/>
          </a:xfrm>
          <a:ln/>
        </p:spPr>
      </p:sp>
      <p:sp>
        <p:nvSpPr>
          <p:cNvPr id="14340" name="Rectangle 3"/>
          <p:cNvSpPr>
            <a:spLocks noGrp="1" noChangeArrowheads="1"/>
          </p:cNvSpPr>
          <p:nvPr>
            <p:ph type="body" idx="1"/>
          </p:nvPr>
        </p:nvSpPr>
        <p:spPr>
          <a:noFill/>
        </p:spPr>
        <p:txBody>
          <a:bodyPr/>
          <a:lstStyle/>
          <a:p>
            <a:pPr eaLnBrk="1" hangingPunct="1"/>
            <a:endParaRPr lang="en-US" altLang="en-US"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63198" indent="-293538">
              <a:defRPr>
                <a:solidFill>
                  <a:schemeClr val="tx1"/>
                </a:solidFill>
                <a:latin typeface="Verdana" pitchFamily="34" charset="0"/>
              </a:defRPr>
            </a:lvl2pPr>
            <a:lvl3pPr marL="1174151" indent="-234830">
              <a:defRPr>
                <a:solidFill>
                  <a:schemeClr val="tx1"/>
                </a:solidFill>
                <a:latin typeface="Verdana" pitchFamily="34" charset="0"/>
              </a:defRPr>
            </a:lvl3pPr>
            <a:lvl4pPr marL="1643812" indent="-234830">
              <a:defRPr>
                <a:solidFill>
                  <a:schemeClr val="tx1"/>
                </a:solidFill>
                <a:latin typeface="Verdana" pitchFamily="34" charset="0"/>
              </a:defRPr>
            </a:lvl4pPr>
            <a:lvl5pPr marL="2113473" indent="-234830">
              <a:defRPr>
                <a:solidFill>
                  <a:schemeClr val="tx1"/>
                </a:solidFill>
                <a:latin typeface="Verdana" pitchFamily="34" charset="0"/>
              </a:defRPr>
            </a:lvl5pPr>
            <a:lvl6pPr marL="2583132" indent="-234830" eaLnBrk="0" fontAlgn="base" hangingPunct="0">
              <a:spcBef>
                <a:spcPct val="0"/>
              </a:spcBef>
              <a:spcAft>
                <a:spcPct val="0"/>
              </a:spcAft>
              <a:defRPr>
                <a:solidFill>
                  <a:schemeClr val="tx1"/>
                </a:solidFill>
                <a:latin typeface="Verdana" pitchFamily="34" charset="0"/>
              </a:defRPr>
            </a:lvl6pPr>
            <a:lvl7pPr marL="3052793" indent="-234830" eaLnBrk="0" fontAlgn="base" hangingPunct="0">
              <a:spcBef>
                <a:spcPct val="0"/>
              </a:spcBef>
              <a:spcAft>
                <a:spcPct val="0"/>
              </a:spcAft>
              <a:defRPr>
                <a:solidFill>
                  <a:schemeClr val="tx1"/>
                </a:solidFill>
                <a:latin typeface="Verdana" pitchFamily="34" charset="0"/>
              </a:defRPr>
            </a:lvl7pPr>
            <a:lvl8pPr marL="3522454" indent="-234830" eaLnBrk="0" fontAlgn="base" hangingPunct="0">
              <a:spcBef>
                <a:spcPct val="0"/>
              </a:spcBef>
              <a:spcAft>
                <a:spcPct val="0"/>
              </a:spcAft>
              <a:defRPr>
                <a:solidFill>
                  <a:schemeClr val="tx1"/>
                </a:solidFill>
                <a:latin typeface="Verdana" pitchFamily="34" charset="0"/>
              </a:defRPr>
            </a:lvl8pPr>
            <a:lvl9pPr marL="3992114" indent="-234830" eaLnBrk="0" fontAlgn="base" hangingPunct="0">
              <a:spcBef>
                <a:spcPct val="0"/>
              </a:spcBef>
              <a:spcAft>
                <a:spcPct val="0"/>
              </a:spcAft>
              <a:defRPr>
                <a:solidFill>
                  <a:schemeClr val="tx1"/>
                </a:solidFill>
                <a:latin typeface="Verdana" pitchFamily="34" charset="0"/>
              </a:defRPr>
            </a:lvl9pPr>
          </a:lstStyle>
          <a:p>
            <a:fld id="{6A91BF66-CE4B-42DE-89B5-F5E86FCED4BD}" type="slidenum">
              <a:rPr lang="en-US">
                <a:latin typeface="Times New Roman" pitchFamily="18" charset="0"/>
              </a:rPr>
              <a:pPr/>
              <a:t>10</a:t>
            </a:fld>
            <a:endParaRPr lang="en-US">
              <a:latin typeface="Times New Roman" pitchFamily="18" charset="0"/>
            </a:endParaRPr>
          </a:p>
        </p:txBody>
      </p:sp>
      <p:sp>
        <p:nvSpPr>
          <p:cNvPr id="86019" name="Rectangle 2"/>
          <p:cNvSpPr>
            <a:spLocks noGrp="1" noRot="1" noChangeAspect="1" noChangeArrowheads="1" noTextEdit="1"/>
          </p:cNvSpPr>
          <p:nvPr>
            <p:ph type="sldImg"/>
          </p:nvPr>
        </p:nvSpPr>
        <p:spPr>
          <a:xfrm>
            <a:off x="419100" y="701675"/>
            <a:ext cx="6240463" cy="3509963"/>
          </a:xfrm>
          <a:ln/>
        </p:spPr>
      </p:sp>
      <p:sp>
        <p:nvSpPr>
          <p:cNvPr id="86020" name="Rectangle 3"/>
          <p:cNvSpPr>
            <a:spLocks noGrp="1" noChangeArrowheads="1"/>
          </p:cNvSpPr>
          <p:nvPr>
            <p:ph type="body" idx="1"/>
          </p:nvPr>
        </p:nvSpPr>
        <p:spPr>
          <a:xfrm>
            <a:off x="707708" y="4447052"/>
            <a:ext cx="5661660" cy="4214204"/>
          </a:xfrm>
          <a:noFill/>
        </p:spPr>
        <p:txBody>
          <a:bodyPr/>
          <a:lstStyle/>
          <a:p>
            <a:pPr eaLnBrk="1" hangingPunct="1"/>
            <a:endParaRPr lang="en-US" b="1"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C0B30D-C07A-425B-A90C-BA7BEB191079}" type="slidenum">
              <a:rPr lang="en-US" smtClean="0"/>
              <a:t>11</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C0B30D-C07A-425B-A90C-BA7BEB191079}" type="slidenum">
              <a:rPr lang="en-US" smtClean="0"/>
              <a:t>12</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63198" indent="-293538">
              <a:defRPr>
                <a:solidFill>
                  <a:schemeClr val="tx1"/>
                </a:solidFill>
                <a:latin typeface="Verdana" pitchFamily="34" charset="0"/>
              </a:defRPr>
            </a:lvl2pPr>
            <a:lvl3pPr marL="1174151" indent="-234830">
              <a:defRPr>
                <a:solidFill>
                  <a:schemeClr val="tx1"/>
                </a:solidFill>
                <a:latin typeface="Verdana" pitchFamily="34" charset="0"/>
              </a:defRPr>
            </a:lvl3pPr>
            <a:lvl4pPr marL="1643812" indent="-234830">
              <a:defRPr>
                <a:solidFill>
                  <a:schemeClr val="tx1"/>
                </a:solidFill>
                <a:latin typeface="Verdana" pitchFamily="34" charset="0"/>
              </a:defRPr>
            </a:lvl4pPr>
            <a:lvl5pPr marL="2113473" indent="-234830">
              <a:defRPr>
                <a:solidFill>
                  <a:schemeClr val="tx1"/>
                </a:solidFill>
                <a:latin typeface="Verdana" pitchFamily="34" charset="0"/>
              </a:defRPr>
            </a:lvl5pPr>
            <a:lvl6pPr marL="2583132" indent="-234830" eaLnBrk="0" fontAlgn="base" hangingPunct="0">
              <a:spcBef>
                <a:spcPct val="0"/>
              </a:spcBef>
              <a:spcAft>
                <a:spcPct val="0"/>
              </a:spcAft>
              <a:defRPr>
                <a:solidFill>
                  <a:schemeClr val="tx1"/>
                </a:solidFill>
                <a:latin typeface="Verdana" pitchFamily="34" charset="0"/>
              </a:defRPr>
            </a:lvl6pPr>
            <a:lvl7pPr marL="3052793" indent="-234830" eaLnBrk="0" fontAlgn="base" hangingPunct="0">
              <a:spcBef>
                <a:spcPct val="0"/>
              </a:spcBef>
              <a:spcAft>
                <a:spcPct val="0"/>
              </a:spcAft>
              <a:defRPr>
                <a:solidFill>
                  <a:schemeClr val="tx1"/>
                </a:solidFill>
                <a:latin typeface="Verdana" pitchFamily="34" charset="0"/>
              </a:defRPr>
            </a:lvl7pPr>
            <a:lvl8pPr marL="3522454" indent="-234830" eaLnBrk="0" fontAlgn="base" hangingPunct="0">
              <a:spcBef>
                <a:spcPct val="0"/>
              </a:spcBef>
              <a:spcAft>
                <a:spcPct val="0"/>
              </a:spcAft>
              <a:defRPr>
                <a:solidFill>
                  <a:schemeClr val="tx1"/>
                </a:solidFill>
                <a:latin typeface="Verdana" pitchFamily="34" charset="0"/>
              </a:defRPr>
            </a:lvl8pPr>
            <a:lvl9pPr marL="3992114" indent="-234830" eaLnBrk="0" fontAlgn="base" hangingPunct="0">
              <a:spcBef>
                <a:spcPct val="0"/>
              </a:spcBef>
              <a:spcAft>
                <a:spcPct val="0"/>
              </a:spcAft>
              <a:defRPr>
                <a:solidFill>
                  <a:schemeClr val="tx1"/>
                </a:solidFill>
                <a:latin typeface="Verdana" pitchFamily="34" charset="0"/>
              </a:defRPr>
            </a:lvl9pPr>
          </a:lstStyle>
          <a:p>
            <a:fld id="{6A91BF66-CE4B-42DE-89B5-F5E86FCED4BD}" type="slidenum">
              <a:rPr lang="en-US">
                <a:latin typeface="Times New Roman" pitchFamily="18" charset="0"/>
              </a:rPr>
              <a:pPr/>
              <a:t>13</a:t>
            </a:fld>
            <a:endParaRPr lang="en-US">
              <a:latin typeface="Times New Roman" pitchFamily="18" charset="0"/>
            </a:endParaRPr>
          </a:p>
        </p:txBody>
      </p:sp>
      <p:sp>
        <p:nvSpPr>
          <p:cNvPr id="86019" name="Rectangle 2"/>
          <p:cNvSpPr>
            <a:spLocks noGrp="1" noRot="1" noChangeAspect="1" noChangeArrowheads="1" noTextEdit="1"/>
          </p:cNvSpPr>
          <p:nvPr>
            <p:ph type="sldImg"/>
          </p:nvPr>
        </p:nvSpPr>
        <p:spPr>
          <a:xfrm>
            <a:off x="419100" y="701675"/>
            <a:ext cx="6240463" cy="3509963"/>
          </a:xfrm>
          <a:ln/>
        </p:spPr>
      </p:sp>
      <p:sp>
        <p:nvSpPr>
          <p:cNvPr id="86020" name="Rectangle 3"/>
          <p:cNvSpPr>
            <a:spLocks noGrp="1" noChangeArrowheads="1"/>
          </p:cNvSpPr>
          <p:nvPr>
            <p:ph type="body" idx="1"/>
          </p:nvPr>
        </p:nvSpPr>
        <p:spPr>
          <a:xfrm>
            <a:off x="707708" y="4447052"/>
            <a:ext cx="5661660" cy="4214204"/>
          </a:xfrm>
          <a:noFill/>
        </p:spPr>
        <p:txBody>
          <a:bodyPr/>
          <a:lstStyle/>
          <a:p>
            <a:pPr eaLnBrk="1" hangingPunct="1"/>
            <a:endParaRPr lang="en-US" b="1"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14</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63198" indent="-293538" eaLnBrk="0" hangingPunct="0">
              <a:spcBef>
                <a:spcPct val="30000"/>
              </a:spcBef>
              <a:defRPr sz="1200">
                <a:solidFill>
                  <a:schemeClr val="tx1"/>
                </a:solidFill>
                <a:latin typeface="Arial" charset="0"/>
                <a:cs typeface="Arial" charset="0"/>
              </a:defRPr>
            </a:lvl2pPr>
            <a:lvl3pPr marL="1174151" indent="-234830" eaLnBrk="0" hangingPunct="0">
              <a:spcBef>
                <a:spcPct val="30000"/>
              </a:spcBef>
              <a:defRPr sz="1200">
                <a:solidFill>
                  <a:schemeClr val="tx1"/>
                </a:solidFill>
                <a:latin typeface="Arial" charset="0"/>
                <a:cs typeface="Arial" charset="0"/>
              </a:defRPr>
            </a:lvl3pPr>
            <a:lvl4pPr marL="1643812" indent="-234830" eaLnBrk="0" hangingPunct="0">
              <a:spcBef>
                <a:spcPct val="30000"/>
              </a:spcBef>
              <a:defRPr sz="1200">
                <a:solidFill>
                  <a:schemeClr val="tx1"/>
                </a:solidFill>
                <a:latin typeface="Arial" charset="0"/>
                <a:cs typeface="Arial" charset="0"/>
              </a:defRPr>
            </a:lvl4pPr>
            <a:lvl5pPr marL="2113473" indent="-234830" eaLnBrk="0" hangingPunct="0">
              <a:spcBef>
                <a:spcPct val="30000"/>
              </a:spcBef>
              <a:defRPr sz="1200">
                <a:solidFill>
                  <a:schemeClr val="tx1"/>
                </a:solidFill>
                <a:latin typeface="Arial" charset="0"/>
                <a:cs typeface="Arial" charset="0"/>
              </a:defRPr>
            </a:lvl5pPr>
            <a:lvl6pPr marL="2583132" indent="-234830" eaLnBrk="0" fontAlgn="base" hangingPunct="0">
              <a:spcBef>
                <a:spcPct val="30000"/>
              </a:spcBef>
              <a:spcAft>
                <a:spcPct val="0"/>
              </a:spcAft>
              <a:defRPr sz="1200">
                <a:solidFill>
                  <a:schemeClr val="tx1"/>
                </a:solidFill>
                <a:latin typeface="Arial" charset="0"/>
                <a:cs typeface="Arial" charset="0"/>
              </a:defRPr>
            </a:lvl6pPr>
            <a:lvl7pPr marL="3052793" indent="-234830" eaLnBrk="0" fontAlgn="base" hangingPunct="0">
              <a:spcBef>
                <a:spcPct val="30000"/>
              </a:spcBef>
              <a:spcAft>
                <a:spcPct val="0"/>
              </a:spcAft>
              <a:defRPr sz="1200">
                <a:solidFill>
                  <a:schemeClr val="tx1"/>
                </a:solidFill>
                <a:latin typeface="Arial" charset="0"/>
                <a:cs typeface="Arial" charset="0"/>
              </a:defRPr>
            </a:lvl7pPr>
            <a:lvl8pPr marL="3522454" indent="-234830" eaLnBrk="0" fontAlgn="base" hangingPunct="0">
              <a:spcBef>
                <a:spcPct val="30000"/>
              </a:spcBef>
              <a:spcAft>
                <a:spcPct val="0"/>
              </a:spcAft>
              <a:defRPr sz="1200">
                <a:solidFill>
                  <a:schemeClr val="tx1"/>
                </a:solidFill>
                <a:latin typeface="Arial" charset="0"/>
                <a:cs typeface="Arial" charset="0"/>
              </a:defRPr>
            </a:lvl8pPr>
            <a:lvl9pPr marL="3992114" indent="-23483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42B8E23-FA93-428A-A93A-7342CB388F92}" type="slidenum">
              <a:rPr lang="en-US" altLang="en-US" smtClean="0"/>
              <a:pPr eaLnBrk="1" hangingPunct="1">
                <a:spcBef>
                  <a:spcPct val="0"/>
                </a:spcBef>
              </a:pPr>
              <a:t>15</a:t>
            </a:fld>
            <a:endParaRPr lang="en-US" altLang="en-US" smtClean="0"/>
          </a:p>
        </p:txBody>
      </p:sp>
      <p:sp>
        <p:nvSpPr>
          <p:cNvPr id="14339" name="Rectangle 2"/>
          <p:cNvSpPr>
            <a:spLocks noGrp="1" noRot="1" noChangeAspect="1" noChangeArrowheads="1" noTextEdit="1"/>
          </p:cNvSpPr>
          <p:nvPr>
            <p:ph type="sldImg"/>
          </p:nvPr>
        </p:nvSpPr>
        <p:spPr>
          <a:xfrm>
            <a:off x="717550" y="660400"/>
            <a:ext cx="5616575" cy="3159125"/>
          </a:xfrm>
          <a:ln/>
        </p:spPr>
      </p:sp>
      <p:sp>
        <p:nvSpPr>
          <p:cNvPr id="14340" name="Rectangle 3"/>
          <p:cNvSpPr>
            <a:spLocks noGrp="1" noChangeArrowheads="1"/>
          </p:cNvSpPr>
          <p:nvPr>
            <p:ph type="body" idx="1"/>
          </p:nvPr>
        </p:nvSpPr>
        <p:spPr>
          <a:noFill/>
        </p:spPr>
        <p:txBody>
          <a:bodyPr/>
          <a:lstStyle/>
          <a:p>
            <a:pPr eaLnBrk="1" hangingPunct="1"/>
            <a:endParaRPr lang="en-US" altLang="en-US" i="1"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63198" indent="-293538">
              <a:defRPr>
                <a:solidFill>
                  <a:schemeClr val="tx1"/>
                </a:solidFill>
                <a:latin typeface="Verdana" pitchFamily="34" charset="0"/>
              </a:defRPr>
            </a:lvl2pPr>
            <a:lvl3pPr marL="1174151" indent="-234830">
              <a:defRPr>
                <a:solidFill>
                  <a:schemeClr val="tx1"/>
                </a:solidFill>
                <a:latin typeface="Verdana" pitchFamily="34" charset="0"/>
              </a:defRPr>
            </a:lvl3pPr>
            <a:lvl4pPr marL="1643812" indent="-234830">
              <a:defRPr>
                <a:solidFill>
                  <a:schemeClr val="tx1"/>
                </a:solidFill>
                <a:latin typeface="Verdana" pitchFamily="34" charset="0"/>
              </a:defRPr>
            </a:lvl4pPr>
            <a:lvl5pPr marL="2113473" indent="-234830">
              <a:defRPr>
                <a:solidFill>
                  <a:schemeClr val="tx1"/>
                </a:solidFill>
                <a:latin typeface="Verdana" pitchFamily="34" charset="0"/>
              </a:defRPr>
            </a:lvl5pPr>
            <a:lvl6pPr marL="2583132" indent="-234830" eaLnBrk="0" fontAlgn="base" hangingPunct="0">
              <a:spcBef>
                <a:spcPct val="0"/>
              </a:spcBef>
              <a:spcAft>
                <a:spcPct val="0"/>
              </a:spcAft>
              <a:defRPr>
                <a:solidFill>
                  <a:schemeClr val="tx1"/>
                </a:solidFill>
                <a:latin typeface="Verdana" pitchFamily="34" charset="0"/>
              </a:defRPr>
            </a:lvl6pPr>
            <a:lvl7pPr marL="3052793" indent="-234830" eaLnBrk="0" fontAlgn="base" hangingPunct="0">
              <a:spcBef>
                <a:spcPct val="0"/>
              </a:spcBef>
              <a:spcAft>
                <a:spcPct val="0"/>
              </a:spcAft>
              <a:defRPr>
                <a:solidFill>
                  <a:schemeClr val="tx1"/>
                </a:solidFill>
                <a:latin typeface="Verdana" pitchFamily="34" charset="0"/>
              </a:defRPr>
            </a:lvl7pPr>
            <a:lvl8pPr marL="3522454" indent="-234830" eaLnBrk="0" fontAlgn="base" hangingPunct="0">
              <a:spcBef>
                <a:spcPct val="0"/>
              </a:spcBef>
              <a:spcAft>
                <a:spcPct val="0"/>
              </a:spcAft>
              <a:defRPr>
                <a:solidFill>
                  <a:schemeClr val="tx1"/>
                </a:solidFill>
                <a:latin typeface="Verdana" pitchFamily="34" charset="0"/>
              </a:defRPr>
            </a:lvl8pPr>
            <a:lvl9pPr marL="3992114" indent="-234830" eaLnBrk="0" fontAlgn="base" hangingPunct="0">
              <a:spcBef>
                <a:spcPct val="0"/>
              </a:spcBef>
              <a:spcAft>
                <a:spcPct val="0"/>
              </a:spcAft>
              <a:defRPr>
                <a:solidFill>
                  <a:schemeClr val="tx1"/>
                </a:solidFill>
                <a:latin typeface="Verdana" pitchFamily="34" charset="0"/>
              </a:defRPr>
            </a:lvl9pPr>
          </a:lstStyle>
          <a:p>
            <a:fld id="{6A91BF66-CE4B-42DE-89B5-F5E86FCED4BD}" type="slidenum">
              <a:rPr lang="en-US">
                <a:latin typeface="Times New Roman" pitchFamily="18" charset="0"/>
              </a:rPr>
              <a:pPr/>
              <a:t>2</a:t>
            </a:fld>
            <a:endParaRPr lang="en-US">
              <a:latin typeface="Times New Roman" pitchFamily="18" charset="0"/>
            </a:endParaRPr>
          </a:p>
        </p:txBody>
      </p:sp>
      <p:sp>
        <p:nvSpPr>
          <p:cNvPr id="86019" name="Rectangle 2"/>
          <p:cNvSpPr>
            <a:spLocks noGrp="1" noRot="1" noChangeAspect="1" noChangeArrowheads="1" noTextEdit="1"/>
          </p:cNvSpPr>
          <p:nvPr>
            <p:ph type="sldImg"/>
          </p:nvPr>
        </p:nvSpPr>
        <p:spPr>
          <a:xfrm>
            <a:off x="419100" y="701675"/>
            <a:ext cx="6240463" cy="3509963"/>
          </a:xfrm>
          <a:ln/>
        </p:spPr>
      </p:sp>
      <p:sp>
        <p:nvSpPr>
          <p:cNvPr id="86020" name="Rectangle 3"/>
          <p:cNvSpPr>
            <a:spLocks noGrp="1" noChangeArrowheads="1"/>
          </p:cNvSpPr>
          <p:nvPr>
            <p:ph type="body" idx="1"/>
          </p:nvPr>
        </p:nvSpPr>
        <p:spPr>
          <a:xfrm>
            <a:off x="707708" y="4447052"/>
            <a:ext cx="5661660" cy="4214204"/>
          </a:xfrm>
          <a:noFill/>
        </p:spPr>
        <p:txBody>
          <a:bodyPr/>
          <a:lstStyle/>
          <a:p>
            <a:pPr eaLnBrk="1" hangingPunct="1"/>
            <a:endParaRPr lang="en-US" b="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3</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C0B30D-C07A-425B-A90C-BA7BEB191079}" type="slidenum">
              <a:rPr lang="en-US" smtClean="0"/>
              <a:t>4</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5</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6</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C0B30D-C07A-425B-A90C-BA7BEB191079}" type="slidenum">
              <a:rPr lang="en-US" smtClean="0"/>
              <a:t>7</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8</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C0B30D-C07A-425B-A90C-BA7BEB191079}" type="slidenum">
              <a:rPr lang="en-US" smtClean="0"/>
              <a:t>9</a:t>
            </a:fld>
            <a:endParaRPr lang="en-US"/>
          </a:p>
        </p:txBody>
      </p:sp>
    </p:spTree>
    <p:extLst>
      <p:ext uri="{BB962C8B-B14F-4D97-AF65-F5344CB8AC3E}">
        <p14:creationId xmlns:p14="http://schemas.microsoft.com/office/powerpoint/2010/main" val="27401435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758536"/>
            <a:ext cx="12192000" cy="6099464"/>
          </a:xfrm>
          <a:prstGeom prst="rect">
            <a:avLst/>
          </a:prstGeom>
          <a:gradFill>
            <a:gsLst>
              <a:gs pos="0">
                <a:schemeClr val="bg1"/>
              </a:gs>
              <a:gs pos="84000">
                <a:srgbClr val="E0CD96">
                  <a:alpha val="51000"/>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051538" y="4245434"/>
            <a:ext cx="8686800" cy="1464906"/>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1538" y="5731795"/>
            <a:ext cx="8686800" cy="440405"/>
          </a:xfrm>
        </p:spPr>
        <p:txBody>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37454"/>
          <a:stretch/>
        </p:blipFill>
        <p:spPr>
          <a:xfrm>
            <a:off x="443929" y="202335"/>
            <a:ext cx="5090890" cy="1605684"/>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55848" y="4335780"/>
            <a:ext cx="8686800" cy="1463040"/>
          </a:xfrm>
        </p:spPr>
        <p:txBody>
          <a:bodyPr anchor="b">
            <a:normAutofit/>
          </a:bodyPr>
          <a:lstStyle>
            <a:lvl1pPr>
              <a:defRPr sz="4800"/>
            </a:lvl1pPr>
          </a:lstStyle>
          <a:p>
            <a:r>
              <a:rPr lang="en-US" smtClean="0"/>
              <a:t>Click to edit Master title style</a:t>
            </a:r>
            <a:endParaRPr lang="en-US"/>
          </a:p>
        </p:txBody>
      </p:sp>
      <p:sp>
        <p:nvSpPr>
          <p:cNvPr id="3" name="Text Placeholder 2"/>
          <p:cNvSpPr>
            <a:spLocks noGrp="1"/>
          </p:cNvSpPr>
          <p:nvPr>
            <p:ph type="body" idx="1"/>
          </p:nvPr>
        </p:nvSpPr>
        <p:spPr>
          <a:xfrm>
            <a:off x="3352799" y="5826252"/>
            <a:ext cx="8686800" cy="438912"/>
          </a:xfrm>
        </p:spPr>
        <p:txBody>
          <a:bodyPr/>
          <a:lstStyle>
            <a:lvl1pPr marL="0" indent="0">
              <a:spcBef>
                <a:spcPts val="0"/>
              </a:spcBef>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smtClean="0"/>
              <a:t>Click to edit Master text styles</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r="37454"/>
          <a:stretch/>
        </p:blipFill>
        <p:spPr>
          <a:xfrm>
            <a:off x="3280647" y="2462864"/>
            <a:ext cx="3568700" cy="1125580"/>
          </a:xfrm>
          <a:prstGeom prst="rect">
            <a:avLst/>
          </a:prstGeom>
        </p:spPr>
      </p:pic>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0668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CC0096-1860-4642-9CD2-0079EA5E7CD1}" type="datetimeFigureOut">
              <a:rPr lang="en-US" smtClean="0"/>
              <a:t>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0672"/>
            <a:ext cx="4663440" cy="1828800"/>
          </a:xfrm>
        </p:spPr>
        <p:txBody>
          <a:bodyPr anchor="b">
            <a:normAutofit/>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685799" y="457200"/>
            <a:ext cx="5410201" cy="57150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C0096-1860-4642-9CD2-0079EA5E7CD1}" type="datetimeFigureOut">
              <a:rPr lang="en-US" smtClean="0"/>
              <a:t>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3099"/>
            <a:ext cx="4663440" cy="1828800"/>
          </a:xfrm>
        </p:spPr>
        <p:txBody>
          <a:bodyPr anchor="b">
            <a:normAutofit/>
          </a:bodyPr>
          <a:lstStyle>
            <a:lvl1pPr>
              <a:defRPr sz="3600"/>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096000" cy="6858000"/>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6400" y="457200"/>
            <a:ext cx="1828800" cy="5719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457200"/>
            <a:ext cx="7955280" cy="5719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7930" y="457518"/>
            <a:ext cx="9477270" cy="118872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698170" y="1905001"/>
            <a:ext cx="9427029"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
        <p:nvSpPr>
          <p:cNvPr id="7" name="Rectangle 6"/>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30" y="173039"/>
            <a:ext cx="1439663" cy="1285299"/>
          </a:xfrm>
          <a:prstGeom prst="rect">
            <a:avLst/>
          </a:prstGeom>
        </p:spPr>
      </p:pic>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CC0096-1860-4642-9CD2-0079EA5E7CD1}" type="datetimeFigureOut">
              <a:rPr lang="en-US" smtClean="0"/>
              <a:t>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33" y="88900"/>
            <a:ext cx="1439663" cy="1267628"/>
          </a:xfrm>
          <a:prstGeom prst="rect">
            <a:avLst/>
          </a:prstGeom>
        </p:spPr>
      </p:pic>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639290" y="457518"/>
            <a:ext cx="8485909" cy="1188720"/>
          </a:xfrm>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2389909"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19019"/>
          <a:stretch/>
        </p:blipFill>
        <p:spPr>
          <a:xfrm>
            <a:off x="110321" y="5704611"/>
            <a:ext cx="2165290" cy="1168011"/>
          </a:xfrm>
          <a:prstGeom prst="rect">
            <a:avLst/>
          </a:prstGeom>
        </p:spPr>
      </p:pic>
    </p:spTree>
    <p:extLst>
      <p:ext uri="{BB962C8B-B14F-4D97-AF65-F5344CB8AC3E}">
        <p14:creationId xmlns:p14="http://schemas.microsoft.com/office/powerpoint/2010/main" val="293074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029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97352" y="457518"/>
            <a:ext cx="9366738" cy="1188720"/>
          </a:xfrm>
        </p:spPr>
        <p:txBody>
          <a:bodyPr/>
          <a:lstStyle>
            <a:lvl1pPr>
              <a:defRPr>
                <a:solidFill>
                  <a:srgbClr val="800000"/>
                </a:solidFill>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1" y="0"/>
            <a:ext cx="768696"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121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29870"/>
          <a:stretch/>
        </p:blipFill>
        <p:spPr>
          <a:xfrm>
            <a:off x="-38128" y="5735782"/>
            <a:ext cx="1792383" cy="1122218"/>
          </a:xfrm>
          <a:prstGeom prst="rect">
            <a:avLst/>
          </a:prstGeom>
        </p:spPr>
      </p:pic>
    </p:spTree>
    <p:extLst>
      <p:ext uri="{BB962C8B-B14F-4D97-AF65-F5344CB8AC3E}">
        <p14:creationId xmlns:p14="http://schemas.microsoft.com/office/powerpoint/2010/main" val="3383107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54200" y="457518"/>
            <a:ext cx="9271000" cy="118872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841500" y="1904999"/>
            <a:ext cx="42418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769100" y="1904999"/>
            <a:ext cx="43561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33" y="88900"/>
            <a:ext cx="1439663" cy="1267628"/>
          </a:xfrm>
          <a:prstGeom prst="rect">
            <a:avLst/>
          </a:prstGeom>
        </p:spPr>
      </p:pic>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gradFill>
            <a:gsLst>
              <a:gs pos="0">
                <a:schemeClr val="bg1"/>
              </a:gs>
              <a:gs pos="8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7CC0096-1860-4642-9CD2-0079EA5E7CD1}" type="datetimeFigureOut">
              <a:rPr lang="en-US" smtClean="0"/>
              <a:t>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457518"/>
            <a:ext cx="10058400" cy="118872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66800" y="1905001"/>
            <a:ext cx="100584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1066800" y="6400800"/>
            <a:ext cx="1097280" cy="228600"/>
          </a:xfrm>
          <a:prstGeom prst="rect">
            <a:avLst/>
          </a:prstGeom>
        </p:spPr>
        <p:txBody>
          <a:bodyPr vert="horz" lIns="91440" tIns="45720" rIns="91440" bIns="45720" rtlCol="0" anchor="ctr"/>
          <a:lstStyle>
            <a:lvl1pPr algn="l">
              <a:defRPr sz="800">
                <a:solidFill>
                  <a:schemeClr val="tx1"/>
                </a:solidFill>
              </a:defRPr>
            </a:lvl1pPr>
          </a:lstStyle>
          <a:p>
            <a:fld id="{37CC0096-1860-4642-9CD2-0079EA5E7CD1}" type="datetimeFigureOut">
              <a:rPr lang="en-US" smtClean="0"/>
              <a:pPr/>
              <a:t>2/19/2016</a:t>
            </a:fld>
            <a:endParaRPr lang="en-US"/>
          </a:p>
        </p:txBody>
      </p:sp>
      <p:sp>
        <p:nvSpPr>
          <p:cNvPr id="5" name="Footer Placeholder 4"/>
          <p:cNvSpPr>
            <a:spLocks noGrp="1"/>
          </p:cNvSpPr>
          <p:nvPr>
            <p:ph type="ftr" sz="quarter" idx="3"/>
          </p:nvPr>
        </p:nvSpPr>
        <p:spPr>
          <a:xfrm>
            <a:off x="2422849" y="6400800"/>
            <a:ext cx="7315200" cy="228600"/>
          </a:xfrm>
          <a:prstGeom prst="rect">
            <a:avLst/>
          </a:prstGeom>
        </p:spPr>
        <p:txBody>
          <a:bodyPr vert="horz" lIns="91440" tIns="45720" rIns="91440" bIns="45720" rtlCol="0" anchor="ctr"/>
          <a:lstStyle>
            <a:lvl1pPr algn="ctr">
              <a:defRPr sz="800">
                <a:solidFill>
                  <a:schemeClr val="tx1"/>
                </a:solidFill>
              </a:defRPr>
            </a:lvl1pPr>
          </a:lstStyle>
          <a:p>
            <a:endParaRPr lang="en-US" dirty="0"/>
          </a:p>
        </p:txBody>
      </p:sp>
      <p:sp>
        <p:nvSpPr>
          <p:cNvPr id="6" name="Slide Number Placeholder 5"/>
          <p:cNvSpPr>
            <a:spLocks noGrp="1"/>
          </p:cNvSpPr>
          <p:nvPr>
            <p:ph type="sldNum" sz="quarter" idx="4"/>
          </p:nvPr>
        </p:nvSpPr>
        <p:spPr>
          <a:xfrm>
            <a:off x="10027920" y="6400800"/>
            <a:ext cx="1097280" cy="228600"/>
          </a:xfrm>
          <a:prstGeom prst="rect">
            <a:avLst/>
          </a:prstGeom>
        </p:spPr>
        <p:txBody>
          <a:bodyPr vert="horz" lIns="91440" tIns="45720" rIns="91440" bIns="45720" rtlCol="0" anchor="ctr"/>
          <a:lstStyle>
            <a:lvl1pPr algn="r">
              <a:defRPr sz="800">
                <a:solidFill>
                  <a:schemeClr val="tx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 id="2147483661" r:id="rId5"/>
    <p:sldLayoutId id="2147483663" r:id="rId6"/>
    <p:sldLayoutId id="2147483662" r:id="rId7"/>
    <p:sldLayoutId id="2147483652" r:id="rId8"/>
    <p:sldLayoutId id="2147483655" r:id="rId9"/>
    <p:sldLayoutId id="2147483651" r:id="rId10"/>
    <p:sldLayoutId id="2147483653" r:id="rId11"/>
    <p:sldLayoutId id="2147483656" r:id="rId12"/>
    <p:sldLayoutId id="2147483657" r:id="rId13"/>
    <p:sldLayoutId id="2147483658" r:id="rId14"/>
    <p:sldLayoutId id="2147483659"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rgbClr val="800000"/>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5"/>
        </a:buClr>
        <a:buSzPct val="90000"/>
        <a:buFont typeface="Arial"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200"/>
        </a:spcBef>
        <a:buClr>
          <a:schemeClr val="accent5"/>
        </a:buClr>
        <a:buSzPct val="9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accent5"/>
        </a:buClr>
        <a:buSzPct val="90000"/>
        <a:buFont typeface="Arial" pitchFamily="34" charset="0"/>
        <a:buChar char="•"/>
        <a:defRPr sz="1800" kern="1200">
          <a:solidFill>
            <a:schemeClr val="tx1"/>
          </a:solidFill>
          <a:latin typeface="+mn-lt"/>
          <a:ea typeface="+mn-ea"/>
          <a:cs typeface="+mn-cs"/>
        </a:defRPr>
      </a:lvl3pPr>
      <a:lvl4pPr marL="1097280" indent="-182880" algn="l" defTabSz="914400" rtl="0" eaLnBrk="1" latinLnBrk="0" hangingPunct="1">
        <a:lnSpc>
          <a:spcPct val="90000"/>
        </a:lnSpc>
        <a:spcBef>
          <a:spcPts val="800"/>
        </a:spcBef>
        <a:buClr>
          <a:schemeClr val="accent5"/>
        </a:buClr>
        <a:buSzPct val="90000"/>
        <a:buFont typeface="Arial" pitchFamily="34" charset="0"/>
        <a:buChar char="•"/>
        <a:defRPr sz="1600" kern="1200">
          <a:solidFill>
            <a:schemeClr val="tx1"/>
          </a:solidFill>
          <a:latin typeface="+mn-lt"/>
          <a:ea typeface="+mn-ea"/>
          <a:cs typeface="+mn-cs"/>
        </a:defRPr>
      </a:lvl4pPr>
      <a:lvl5pPr marL="13258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5pPr>
      <a:lvl6pPr marL="15544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6pPr>
      <a:lvl7pPr marL="17830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7pPr>
      <a:lvl8pPr marL="20116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8pPr>
      <a:lvl9pPr marL="22402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43100" y="2768600"/>
            <a:ext cx="8747112" cy="2003276"/>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pPr>
              <a:lnSpc>
                <a:spcPct val="100000"/>
              </a:lnSpc>
            </a:pPr>
            <a:r>
              <a:rPr lang="en-US" dirty="0" smtClean="0">
                <a:solidFill>
                  <a:srgbClr val="800000"/>
                </a:solidFill>
              </a:rPr>
              <a:t>Yoga, Ayurveda and </a:t>
            </a:r>
            <a:br>
              <a:rPr lang="en-US" dirty="0" smtClean="0">
                <a:solidFill>
                  <a:srgbClr val="800000"/>
                </a:solidFill>
              </a:rPr>
            </a:br>
            <a:r>
              <a:rPr lang="en-US" dirty="0" smtClean="0">
                <a:solidFill>
                  <a:srgbClr val="800000"/>
                </a:solidFill>
              </a:rPr>
              <a:t>Self-Realization</a:t>
            </a:r>
            <a:endParaRPr lang="en-US" sz="4000" i="1" dirty="0">
              <a:solidFill>
                <a:srgbClr val="800000"/>
              </a:solidFill>
            </a:endParaRPr>
          </a:p>
        </p:txBody>
      </p:sp>
      <p:sp>
        <p:nvSpPr>
          <p:cNvPr id="8" name="Subtitle 2"/>
          <p:cNvSpPr>
            <a:spLocks noGrp="1"/>
          </p:cNvSpPr>
          <p:nvPr>
            <p:ph type="subTitle" idx="1"/>
          </p:nvPr>
        </p:nvSpPr>
        <p:spPr>
          <a:xfrm>
            <a:off x="2003412" y="5058036"/>
            <a:ext cx="8686800" cy="1258552"/>
          </a:xfrm>
        </p:spPr>
        <p:txBody>
          <a:bodyPr>
            <a:normAutofit/>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nSpc>
                <a:spcPct val="150000"/>
              </a:lnSpc>
            </a:pPr>
            <a:r>
              <a:rPr lang="en-US" dirty="0" smtClean="0">
                <a:solidFill>
                  <a:srgbClr val="800000"/>
                </a:solidFill>
              </a:rPr>
              <a:t>Yogacharya O’Brian</a:t>
            </a:r>
          </a:p>
          <a:p>
            <a:pPr>
              <a:lnSpc>
                <a:spcPct val="150000"/>
              </a:lnSpc>
            </a:pPr>
            <a:r>
              <a:rPr lang="en-US" b="0" dirty="0" smtClean="0">
                <a:solidFill>
                  <a:srgbClr val="800000"/>
                </a:solidFill>
              </a:rPr>
              <a:t>February 21, 2016</a:t>
            </a:r>
            <a:endParaRPr lang="en-US" b="0" dirty="0">
              <a:solidFill>
                <a:srgbClr val="800000"/>
              </a:solidFill>
            </a:endParaRPr>
          </a:p>
        </p:txBody>
      </p:sp>
      <p:sp>
        <p:nvSpPr>
          <p:cNvPr id="5" name="TextBox 4"/>
          <p:cNvSpPr txBox="1"/>
          <p:nvPr/>
        </p:nvSpPr>
        <p:spPr>
          <a:xfrm>
            <a:off x="9865895" y="6412832"/>
            <a:ext cx="2129589" cy="276999"/>
          </a:xfrm>
          <a:prstGeom prst="rect">
            <a:avLst/>
          </a:prstGeom>
          <a:noFill/>
        </p:spPr>
        <p:txBody>
          <a:bodyPr wrap="square" rtlCol="0">
            <a:spAutoFit/>
          </a:bodyPr>
          <a:lstStyle/>
          <a:p>
            <a:r>
              <a:rPr lang="en-US" sz="1200" dirty="0" smtClean="0"/>
              <a:t>© </a:t>
            </a:r>
            <a:r>
              <a:rPr lang="en-US" sz="1200" dirty="0" smtClean="0"/>
              <a:t>Yogacharya O’Brian, 2016</a:t>
            </a:r>
            <a:endParaRPr lang="en-US" sz="1200" dirty="0"/>
          </a:p>
        </p:txBody>
      </p:sp>
    </p:spTree>
    <p:extLst>
      <p:ext uri="{BB962C8B-B14F-4D97-AF65-F5344CB8AC3E}">
        <p14:creationId xmlns:p14="http://schemas.microsoft.com/office/powerpoint/2010/main" val="1976383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905252" y="279718"/>
            <a:ext cx="9366738" cy="1188720"/>
          </a:xfrm>
        </p:spPr>
        <p:txBody>
          <a:bodyPr>
            <a:normAutofit/>
          </a:bodyPr>
          <a:lstStyle/>
          <a:p>
            <a:pPr marL="0" indent="0">
              <a:lnSpc>
                <a:spcPct val="114000"/>
              </a:lnSpc>
              <a:spcBef>
                <a:spcPts val="0"/>
              </a:spcBef>
            </a:pPr>
            <a:r>
              <a:rPr lang="en-US" sz="4000" b="1" dirty="0">
                <a:ln w="1905"/>
                <a:effectLst>
                  <a:innerShdw blurRad="69850" dist="43180" dir="5400000">
                    <a:srgbClr val="000000">
                      <a:alpha val="65000"/>
                    </a:srgbClr>
                  </a:innerShdw>
                </a:effectLst>
                <a:latin typeface="Cambria" pitchFamily="18" charset="0"/>
              </a:rPr>
              <a:t>Food </a:t>
            </a:r>
            <a:r>
              <a:rPr lang="en-US" sz="4000" b="1" dirty="0" smtClean="0">
                <a:ln w="1905"/>
                <a:effectLst>
                  <a:innerShdw blurRad="69850" dist="43180" dir="5400000">
                    <a:srgbClr val="000000">
                      <a:alpha val="65000"/>
                    </a:srgbClr>
                  </a:innerShdw>
                </a:effectLst>
                <a:latin typeface="Cambria" pitchFamily="18" charset="0"/>
              </a:rPr>
              <a:t>Prayer: </a:t>
            </a:r>
            <a:r>
              <a:rPr lang="en-US" sz="4000" b="1" i="1" dirty="0">
                <a:ln w="1905"/>
                <a:effectLst>
                  <a:innerShdw blurRad="69850" dist="43180" dir="5400000">
                    <a:srgbClr val="000000">
                      <a:alpha val="65000"/>
                    </a:srgbClr>
                  </a:innerShdw>
                </a:effectLst>
                <a:latin typeface="Cambria" pitchFamily="18" charset="0"/>
              </a:rPr>
              <a:t>Bhagavad Gita </a:t>
            </a:r>
            <a:r>
              <a:rPr lang="en-US" sz="4000" b="1" dirty="0">
                <a:ln w="1905"/>
                <a:effectLst>
                  <a:innerShdw blurRad="69850" dist="43180" dir="5400000">
                    <a:srgbClr val="000000">
                      <a:alpha val="65000"/>
                    </a:srgbClr>
                  </a:innerShdw>
                </a:effectLst>
                <a:latin typeface="Cambria" pitchFamily="18" charset="0"/>
              </a:rPr>
              <a:t>4:24</a:t>
            </a:r>
            <a:endParaRPr lang="en-US" sz="4000" b="1" dirty="0">
              <a:ln w="1905"/>
              <a:effectLst>
                <a:innerShdw blurRad="69850" dist="43180" dir="5400000">
                  <a:srgbClr val="000000">
                    <a:alpha val="65000"/>
                  </a:srgbClr>
                </a:innerShdw>
              </a:effectLst>
              <a:latin typeface="Cambria" pitchFamily="18" charset="0"/>
            </a:endParaRPr>
          </a:p>
        </p:txBody>
      </p:sp>
      <p:sp>
        <p:nvSpPr>
          <p:cNvPr id="24579" name="Rectangle 3"/>
          <p:cNvSpPr>
            <a:spLocks noGrp="1" noChangeArrowheads="1"/>
          </p:cNvSpPr>
          <p:nvPr>
            <p:ph type="body" idx="4294967295"/>
          </p:nvPr>
        </p:nvSpPr>
        <p:spPr>
          <a:xfrm>
            <a:off x="1371600" y="1714500"/>
            <a:ext cx="10058400" cy="4614863"/>
          </a:xfrm>
        </p:spPr>
        <p:txBody>
          <a:bodyPr>
            <a:noAutofit/>
          </a:bodyPr>
          <a:lstStyle/>
          <a:p>
            <a:pPr marL="0" indent="0">
              <a:lnSpc>
                <a:spcPct val="125000"/>
              </a:lnSpc>
              <a:spcBef>
                <a:spcPts val="0"/>
              </a:spcBef>
              <a:buNone/>
            </a:pPr>
            <a:r>
              <a:rPr lang="en-US" sz="3200" b="1" dirty="0" err="1" smtClean="0">
                <a:solidFill>
                  <a:srgbClr val="800000"/>
                </a:solidFill>
                <a:latin typeface="+mj-lt"/>
              </a:rPr>
              <a:t>brahmārpaṇaṁ</a:t>
            </a:r>
            <a:r>
              <a:rPr lang="en-US" sz="3200" b="1" dirty="0" smtClean="0">
                <a:solidFill>
                  <a:srgbClr val="800000"/>
                </a:solidFill>
                <a:latin typeface="+mj-lt"/>
              </a:rPr>
              <a:t> </a:t>
            </a:r>
            <a:r>
              <a:rPr lang="en-US" sz="3200" b="1" dirty="0">
                <a:solidFill>
                  <a:srgbClr val="800000"/>
                </a:solidFill>
                <a:latin typeface="+mj-lt"/>
              </a:rPr>
              <a:t>brahma </a:t>
            </a:r>
            <a:r>
              <a:rPr lang="en-US" sz="3200" b="1" dirty="0" err="1">
                <a:solidFill>
                  <a:srgbClr val="800000"/>
                </a:solidFill>
                <a:latin typeface="+mj-lt"/>
              </a:rPr>
              <a:t>havir</a:t>
            </a:r>
            <a:endParaRPr lang="en-US" sz="3200" b="1" dirty="0">
              <a:solidFill>
                <a:srgbClr val="800000"/>
              </a:solidFill>
              <a:latin typeface="+mj-lt"/>
            </a:endParaRPr>
          </a:p>
          <a:p>
            <a:pPr marL="0" indent="0">
              <a:lnSpc>
                <a:spcPct val="125000"/>
              </a:lnSpc>
              <a:spcBef>
                <a:spcPts val="0"/>
              </a:spcBef>
              <a:buNone/>
            </a:pPr>
            <a:r>
              <a:rPr lang="en-US" sz="3200" b="1" dirty="0" err="1">
                <a:solidFill>
                  <a:srgbClr val="800000"/>
                </a:solidFill>
                <a:latin typeface="+mj-lt"/>
              </a:rPr>
              <a:t>brahmāgnau</a:t>
            </a:r>
            <a:r>
              <a:rPr lang="en-US" sz="3200" b="1" dirty="0">
                <a:solidFill>
                  <a:srgbClr val="800000"/>
                </a:solidFill>
                <a:latin typeface="+mj-lt"/>
              </a:rPr>
              <a:t> </a:t>
            </a:r>
            <a:r>
              <a:rPr lang="en-US" sz="3200" b="1" dirty="0" err="1">
                <a:solidFill>
                  <a:srgbClr val="800000"/>
                </a:solidFill>
                <a:latin typeface="+mj-lt"/>
              </a:rPr>
              <a:t>brahmaṇā</a:t>
            </a:r>
            <a:r>
              <a:rPr lang="en-US" sz="3200" b="1" dirty="0">
                <a:solidFill>
                  <a:srgbClr val="800000"/>
                </a:solidFill>
                <a:latin typeface="+mj-lt"/>
              </a:rPr>
              <a:t> </a:t>
            </a:r>
            <a:r>
              <a:rPr lang="en-US" sz="3200" b="1" dirty="0" err="1">
                <a:solidFill>
                  <a:srgbClr val="800000"/>
                </a:solidFill>
                <a:latin typeface="+mj-lt"/>
              </a:rPr>
              <a:t>hutam</a:t>
            </a:r>
            <a:endParaRPr lang="en-US" sz="3200" b="1" dirty="0">
              <a:solidFill>
                <a:srgbClr val="800000"/>
              </a:solidFill>
              <a:latin typeface="+mj-lt"/>
            </a:endParaRPr>
          </a:p>
          <a:p>
            <a:pPr marL="0" indent="0">
              <a:lnSpc>
                <a:spcPct val="125000"/>
              </a:lnSpc>
              <a:spcBef>
                <a:spcPts val="0"/>
              </a:spcBef>
              <a:buNone/>
            </a:pPr>
            <a:r>
              <a:rPr lang="en-US" sz="3200" b="1" dirty="0" err="1">
                <a:solidFill>
                  <a:srgbClr val="800000"/>
                </a:solidFill>
                <a:latin typeface="+mj-lt"/>
              </a:rPr>
              <a:t>brahmaiva</a:t>
            </a:r>
            <a:r>
              <a:rPr lang="en-US" sz="3200" b="1" dirty="0">
                <a:solidFill>
                  <a:srgbClr val="800000"/>
                </a:solidFill>
                <a:latin typeface="+mj-lt"/>
              </a:rPr>
              <a:t> </a:t>
            </a:r>
            <a:r>
              <a:rPr lang="en-US" sz="3200" b="1" dirty="0" err="1">
                <a:solidFill>
                  <a:srgbClr val="800000"/>
                </a:solidFill>
                <a:latin typeface="+mj-lt"/>
              </a:rPr>
              <a:t>tena</a:t>
            </a:r>
            <a:r>
              <a:rPr lang="en-US" sz="3200" b="1" dirty="0">
                <a:solidFill>
                  <a:srgbClr val="800000"/>
                </a:solidFill>
                <a:latin typeface="+mj-lt"/>
              </a:rPr>
              <a:t> </a:t>
            </a:r>
            <a:r>
              <a:rPr lang="en-US" sz="3200" b="1" dirty="0" err="1">
                <a:solidFill>
                  <a:srgbClr val="800000"/>
                </a:solidFill>
                <a:latin typeface="+mj-lt"/>
              </a:rPr>
              <a:t>gantavyaṁ</a:t>
            </a:r>
            <a:endParaRPr lang="en-US" sz="3200" b="1" dirty="0">
              <a:solidFill>
                <a:srgbClr val="800000"/>
              </a:solidFill>
              <a:latin typeface="+mj-lt"/>
            </a:endParaRPr>
          </a:p>
          <a:p>
            <a:pPr marL="0" indent="0">
              <a:lnSpc>
                <a:spcPct val="125000"/>
              </a:lnSpc>
              <a:spcBef>
                <a:spcPts val="0"/>
              </a:spcBef>
              <a:buNone/>
            </a:pPr>
            <a:r>
              <a:rPr lang="en-US" sz="3200" b="1" dirty="0">
                <a:solidFill>
                  <a:srgbClr val="800000"/>
                </a:solidFill>
                <a:latin typeface="+mj-lt"/>
              </a:rPr>
              <a:t>brahma-karma-</a:t>
            </a:r>
            <a:r>
              <a:rPr lang="en-US" sz="3200" b="1" dirty="0" err="1">
                <a:solidFill>
                  <a:srgbClr val="800000"/>
                </a:solidFill>
                <a:latin typeface="+mj-lt"/>
              </a:rPr>
              <a:t>samādhinā</a:t>
            </a:r>
            <a:endParaRPr lang="en-US" sz="3200" b="1" i="1" dirty="0">
              <a:ln w="1905"/>
              <a:solidFill>
                <a:srgbClr val="800000"/>
              </a:solidFill>
              <a:effectLst>
                <a:innerShdw blurRad="69850" dist="43180" dir="5400000">
                  <a:srgbClr val="000000">
                    <a:alpha val="65000"/>
                  </a:srgbClr>
                </a:innerShdw>
              </a:effectLst>
              <a:latin typeface="+mj-lt"/>
            </a:endParaRPr>
          </a:p>
          <a:p>
            <a:pPr marL="0" indent="0">
              <a:lnSpc>
                <a:spcPct val="114000"/>
              </a:lnSpc>
              <a:spcBef>
                <a:spcPts val="0"/>
              </a:spcBef>
              <a:buNone/>
            </a:pPr>
            <a:endParaRPr lang="en-US" dirty="0" smtClean="0">
              <a:ln w="1905"/>
              <a:effectLst>
                <a:innerShdw blurRad="69850" dist="43180" dir="5400000">
                  <a:srgbClr val="000000">
                    <a:alpha val="65000"/>
                  </a:srgbClr>
                </a:innerShdw>
              </a:effectLst>
            </a:endParaRPr>
          </a:p>
          <a:p>
            <a:pPr marL="0" indent="0">
              <a:lnSpc>
                <a:spcPct val="114000"/>
              </a:lnSpc>
              <a:spcBef>
                <a:spcPts val="0"/>
              </a:spcBef>
              <a:buNone/>
            </a:pPr>
            <a:r>
              <a:rPr lang="en-US" sz="2800" i="1" dirty="0" smtClean="0">
                <a:ln w="1905"/>
                <a:effectLst>
                  <a:innerShdw blurRad="69850" dist="43180" dir="5400000">
                    <a:srgbClr val="000000">
                      <a:alpha val="65000"/>
                    </a:srgbClr>
                  </a:innerShdw>
                </a:effectLst>
              </a:rPr>
              <a:t>Brahman </a:t>
            </a:r>
            <a:r>
              <a:rPr lang="en-US" sz="2800" i="1" dirty="0" smtClean="0">
                <a:ln w="1905"/>
                <a:effectLst>
                  <a:innerShdw blurRad="69850" dist="43180" dir="5400000">
                    <a:srgbClr val="000000">
                      <a:alpha val="65000"/>
                    </a:srgbClr>
                  </a:innerShdw>
                </a:effectLst>
              </a:rPr>
              <a:t>is the offering, Brahman is the oblation</a:t>
            </a:r>
          </a:p>
          <a:p>
            <a:pPr marL="0" indent="0">
              <a:lnSpc>
                <a:spcPct val="114000"/>
              </a:lnSpc>
              <a:spcBef>
                <a:spcPts val="0"/>
              </a:spcBef>
              <a:buNone/>
            </a:pPr>
            <a:r>
              <a:rPr lang="en-US" sz="2800" i="1" dirty="0" smtClean="0">
                <a:ln w="1905"/>
                <a:effectLst>
                  <a:innerShdw blurRad="69850" dist="43180" dir="5400000">
                    <a:srgbClr val="000000">
                      <a:alpha val="65000"/>
                    </a:srgbClr>
                  </a:innerShdw>
                </a:effectLst>
              </a:rPr>
              <a:t>Poured out by Brahman into the fire of Brahman</a:t>
            </a:r>
          </a:p>
          <a:p>
            <a:pPr marL="0" indent="0">
              <a:lnSpc>
                <a:spcPct val="114000"/>
              </a:lnSpc>
              <a:spcBef>
                <a:spcPts val="0"/>
              </a:spcBef>
              <a:buNone/>
            </a:pPr>
            <a:r>
              <a:rPr lang="en-US" sz="2800" i="1" dirty="0" smtClean="0">
                <a:ln w="1905"/>
                <a:effectLst>
                  <a:innerShdw blurRad="69850" dist="43180" dir="5400000">
                    <a:srgbClr val="000000">
                      <a:alpha val="65000"/>
                    </a:srgbClr>
                  </a:innerShdw>
                </a:effectLst>
              </a:rPr>
              <a:t>Brahman is attained by the one </a:t>
            </a:r>
            <a:r>
              <a:rPr lang="en-US" sz="2800" i="1" dirty="0" smtClean="0">
                <a:ln w="1905"/>
                <a:effectLst>
                  <a:innerShdw blurRad="69850" dist="43180" dir="5400000">
                    <a:srgbClr val="000000">
                      <a:alpha val="65000"/>
                    </a:srgbClr>
                  </a:innerShdw>
                </a:effectLst>
              </a:rPr>
              <a:t>who </a:t>
            </a:r>
            <a:r>
              <a:rPr lang="en-US" sz="2800" i="1" dirty="0" smtClean="0">
                <a:ln w="1905"/>
                <a:effectLst>
                  <a:innerShdw blurRad="69850" dist="43180" dir="5400000">
                    <a:srgbClr val="000000">
                      <a:alpha val="65000"/>
                    </a:srgbClr>
                  </a:innerShdw>
                </a:effectLst>
              </a:rPr>
              <a:t>always sees Brahman in action. </a:t>
            </a:r>
            <a:endParaRPr lang="en-US" sz="2800" i="1" dirty="0">
              <a:ln w="1905"/>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03065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8162" y="152718"/>
            <a:ext cx="9366738" cy="1155382"/>
          </a:xfrm>
        </p:spPr>
        <p:txBody>
          <a:bodyPr>
            <a:normAutofit/>
          </a:bodyPr>
          <a:lstStyle/>
          <a:p>
            <a:pPr eaLnBrk="1" hangingPunct="1">
              <a:defRPr/>
            </a:pPr>
            <a:r>
              <a:rPr lang="en-US" sz="4000" b="1" dirty="0" smtClean="0">
                <a:ln w="1905"/>
                <a:solidFill>
                  <a:srgbClr val="800000"/>
                </a:solidFill>
                <a:effectLst>
                  <a:innerShdw blurRad="69850" dist="43180" dir="5400000">
                    <a:srgbClr val="000000">
                      <a:alpha val="65000"/>
                    </a:srgbClr>
                  </a:innerShdw>
                </a:effectLst>
              </a:rPr>
              <a:t>Inner Growth: Prana, </a:t>
            </a:r>
            <a:r>
              <a:rPr lang="en-US" sz="4000" b="1" dirty="0" err="1" smtClean="0">
                <a:ln w="1905"/>
                <a:solidFill>
                  <a:srgbClr val="800000"/>
                </a:solidFill>
                <a:effectLst>
                  <a:innerShdw blurRad="69850" dist="43180" dir="5400000">
                    <a:srgbClr val="000000">
                      <a:alpha val="65000"/>
                    </a:srgbClr>
                  </a:innerShdw>
                </a:effectLst>
              </a:rPr>
              <a:t>Tejas</a:t>
            </a:r>
            <a:r>
              <a:rPr lang="en-US" sz="4000" b="1" dirty="0" smtClean="0">
                <a:ln w="1905"/>
                <a:solidFill>
                  <a:srgbClr val="800000"/>
                </a:solidFill>
                <a:effectLst>
                  <a:innerShdw blurRad="69850" dist="43180" dir="5400000">
                    <a:srgbClr val="000000">
                      <a:alpha val="65000"/>
                    </a:srgbClr>
                  </a:innerShdw>
                </a:effectLst>
              </a:rPr>
              <a:t> and </a:t>
            </a:r>
            <a:r>
              <a:rPr lang="en-US" sz="4000" b="1" dirty="0" err="1" smtClean="0">
                <a:ln w="1905"/>
                <a:solidFill>
                  <a:srgbClr val="800000"/>
                </a:solidFill>
                <a:effectLst>
                  <a:innerShdw blurRad="69850" dist="43180" dir="5400000">
                    <a:srgbClr val="000000">
                      <a:alpha val="65000"/>
                    </a:srgbClr>
                  </a:innerShdw>
                </a:effectLst>
              </a:rPr>
              <a:t>Ojas</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1828800" y="1651000"/>
            <a:ext cx="9982200" cy="4838700"/>
          </a:xfrm>
        </p:spPr>
        <p:txBody>
          <a:bodyPr>
            <a:noAutofit/>
          </a:bodyPr>
          <a:lstStyle/>
          <a:p>
            <a:pPr indent="0" eaLnBrk="1" hangingPunct="1">
              <a:spcBef>
                <a:spcPts val="800"/>
              </a:spcBef>
              <a:spcAft>
                <a:spcPts val="800"/>
              </a:spcAft>
              <a:buNone/>
              <a:defRPr/>
            </a:pPr>
            <a:r>
              <a:rPr lang="en-US" sz="2800" dirty="0" smtClean="0"/>
              <a:t>An integral development of </a:t>
            </a:r>
            <a:r>
              <a:rPr lang="en-US" sz="2800" dirty="0" err="1" smtClean="0"/>
              <a:t>prana</a:t>
            </a:r>
            <a:r>
              <a:rPr lang="en-US" sz="2800" dirty="0" smtClean="0"/>
              <a:t>, </a:t>
            </a:r>
            <a:r>
              <a:rPr lang="en-US" sz="2800" dirty="0" err="1" smtClean="0"/>
              <a:t>tejas</a:t>
            </a:r>
            <a:r>
              <a:rPr lang="en-US" sz="2800" dirty="0" smtClean="0"/>
              <a:t> and </a:t>
            </a:r>
            <a:r>
              <a:rPr lang="en-US" sz="2800" dirty="0" err="1" smtClean="0"/>
              <a:t>ojas</a:t>
            </a:r>
            <a:r>
              <a:rPr lang="en-US" sz="2800" dirty="0" smtClean="0"/>
              <a:t> is key to balanced inner growth. Of these the most important is </a:t>
            </a:r>
            <a:r>
              <a:rPr lang="en-US" sz="2800" dirty="0" err="1" smtClean="0"/>
              <a:t>ojas</a:t>
            </a:r>
            <a:r>
              <a:rPr lang="en-US" sz="2800" dirty="0" smtClean="0"/>
              <a:t>. </a:t>
            </a:r>
            <a:endParaRPr lang="en-US" sz="2800" dirty="0"/>
          </a:p>
          <a:p>
            <a:pPr marL="685800" indent="-457200">
              <a:spcBef>
                <a:spcPts val="800"/>
              </a:spcBef>
              <a:spcAft>
                <a:spcPts val="800"/>
              </a:spcAft>
              <a:defRPr/>
            </a:pPr>
            <a:r>
              <a:rPr lang="en-US" sz="2800" dirty="0" smtClean="0"/>
              <a:t>Gives a strong reserve of vital energy</a:t>
            </a:r>
          </a:p>
          <a:p>
            <a:pPr marL="685800" indent="-457200">
              <a:spcBef>
                <a:spcPts val="800"/>
              </a:spcBef>
              <a:spcAft>
                <a:spcPts val="800"/>
              </a:spcAft>
              <a:defRPr/>
            </a:pPr>
            <a:r>
              <a:rPr lang="en-US" sz="2800" dirty="0" smtClean="0"/>
              <a:t>Provides strength, maturity of character, emotional stability</a:t>
            </a:r>
          </a:p>
          <a:p>
            <a:pPr marL="685800" indent="-457200">
              <a:spcBef>
                <a:spcPts val="800"/>
              </a:spcBef>
              <a:spcAft>
                <a:spcPts val="800"/>
              </a:spcAft>
              <a:defRPr/>
            </a:pPr>
            <a:r>
              <a:rPr lang="en-US" sz="2800" dirty="0" smtClean="0"/>
              <a:t>Creates the vessel to hold </a:t>
            </a:r>
            <a:r>
              <a:rPr lang="en-US" sz="2800" dirty="0" err="1" smtClean="0"/>
              <a:t>prana</a:t>
            </a:r>
            <a:r>
              <a:rPr lang="en-US" sz="2800" dirty="0" smtClean="0"/>
              <a:t> &amp; </a:t>
            </a:r>
            <a:r>
              <a:rPr lang="en-US" sz="2800" dirty="0" err="1" smtClean="0"/>
              <a:t>tejas</a:t>
            </a:r>
            <a:endParaRPr lang="en-US" sz="2800" dirty="0" smtClean="0"/>
          </a:p>
          <a:p>
            <a:pPr indent="0">
              <a:spcBef>
                <a:spcPts val="800"/>
              </a:spcBef>
              <a:spcAft>
                <a:spcPts val="800"/>
              </a:spcAft>
              <a:buNone/>
              <a:defRPr/>
            </a:pPr>
            <a:r>
              <a:rPr lang="en-US" sz="2800" dirty="0" smtClean="0"/>
              <a:t>Without </a:t>
            </a:r>
            <a:r>
              <a:rPr lang="en-US" sz="2800" dirty="0" err="1" smtClean="0"/>
              <a:t>ojas</a:t>
            </a:r>
            <a:r>
              <a:rPr lang="en-US" sz="2800" dirty="0" smtClean="0"/>
              <a:t>, exercises in meditation and yoga lack the proper foundation. Perhaps the first question for an individual attempting real yogic practices is: </a:t>
            </a:r>
            <a:r>
              <a:rPr lang="en-US" sz="2800" i="1" dirty="0" smtClean="0"/>
              <a:t>“</a:t>
            </a:r>
            <a:r>
              <a:rPr lang="en-US" sz="2800" i="1" dirty="0" smtClean="0"/>
              <a:t>Do I have the </a:t>
            </a:r>
            <a:r>
              <a:rPr lang="en-US" sz="2800" i="1" dirty="0" err="1" smtClean="0"/>
              <a:t>ojas</a:t>
            </a:r>
            <a:r>
              <a:rPr lang="en-US" sz="2800" i="1" dirty="0" smtClean="0"/>
              <a:t> to sustain it?”   </a:t>
            </a:r>
            <a:endParaRPr lang="en-US" sz="2800" i="1" dirty="0" smtClean="0"/>
          </a:p>
          <a:p>
            <a:pPr indent="0">
              <a:spcBef>
                <a:spcPts val="800"/>
              </a:spcBef>
              <a:spcAft>
                <a:spcPts val="800"/>
              </a:spcAft>
              <a:buNone/>
              <a:defRPr/>
            </a:pPr>
            <a:r>
              <a:rPr lang="en-US" sz="2800" i="1" dirty="0"/>
              <a:t>	</a:t>
            </a:r>
            <a:r>
              <a:rPr lang="en-US" sz="2800" dirty="0" smtClean="0"/>
              <a:t>—Frawley</a:t>
            </a:r>
            <a:endParaRPr lang="en-US" sz="2800" dirty="0" smtClean="0"/>
          </a:p>
        </p:txBody>
      </p:sp>
    </p:spTree>
    <p:extLst>
      <p:ext uri="{BB962C8B-B14F-4D97-AF65-F5344CB8AC3E}">
        <p14:creationId xmlns:p14="http://schemas.microsoft.com/office/powerpoint/2010/main" val="152731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901382"/>
          </a:xfrm>
        </p:spPr>
        <p:txBody>
          <a:bodyPr>
            <a:normAutofit/>
          </a:bodyPr>
          <a:lstStyle/>
          <a:p>
            <a:pPr>
              <a:defRPr/>
            </a:pPr>
            <a:r>
              <a:rPr lang="en-US" sz="4000" b="1" dirty="0" err="1">
                <a:ln w="1905"/>
                <a:effectLst>
                  <a:innerShdw blurRad="69850" dist="43180" dir="5400000">
                    <a:srgbClr val="000000">
                      <a:alpha val="65000"/>
                    </a:srgbClr>
                  </a:innerShdw>
                </a:effectLst>
              </a:rPr>
              <a:t>Prana</a:t>
            </a:r>
            <a:r>
              <a:rPr lang="en-US" sz="4000" b="1" dirty="0">
                <a:ln w="1905"/>
                <a:effectLst>
                  <a:innerShdw blurRad="69850" dist="43180" dir="5400000">
                    <a:srgbClr val="000000">
                      <a:alpha val="65000"/>
                    </a:srgbClr>
                  </a:innerShdw>
                </a:effectLst>
              </a:rPr>
              <a:t>, </a:t>
            </a:r>
            <a:r>
              <a:rPr lang="en-US" sz="4000" b="1" dirty="0" err="1">
                <a:ln w="1905"/>
                <a:effectLst>
                  <a:innerShdw blurRad="69850" dist="43180" dir="5400000">
                    <a:srgbClr val="000000">
                      <a:alpha val="65000"/>
                    </a:srgbClr>
                  </a:innerShdw>
                </a:effectLst>
              </a:rPr>
              <a:t>Tejas</a:t>
            </a:r>
            <a:r>
              <a:rPr lang="en-US" sz="4000" b="1" dirty="0">
                <a:ln w="1905"/>
                <a:effectLst>
                  <a:innerShdw blurRad="69850" dist="43180" dir="5400000">
                    <a:srgbClr val="000000">
                      <a:alpha val="65000"/>
                    </a:srgbClr>
                  </a:innerShdw>
                </a:effectLst>
              </a:rPr>
              <a:t> and </a:t>
            </a:r>
            <a:r>
              <a:rPr lang="en-US" sz="4000" b="1" dirty="0" err="1">
                <a:ln w="1905"/>
                <a:effectLst>
                  <a:innerShdw blurRad="69850" dist="43180" dir="5400000">
                    <a:srgbClr val="000000">
                      <a:alpha val="65000"/>
                    </a:srgbClr>
                  </a:innerShdw>
                </a:effectLst>
              </a:rPr>
              <a:t>Ojas</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1651000" y="2057400"/>
            <a:ext cx="10706100" cy="4398963"/>
          </a:xfrm>
        </p:spPr>
        <p:txBody>
          <a:bodyPr>
            <a:normAutofit/>
          </a:bodyPr>
          <a:lstStyle/>
          <a:p>
            <a:pPr marL="0" indent="0" eaLnBrk="1" hangingPunct="1">
              <a:buNone/>
              <a:defRPr/>
            </a:pPr>
            <a:r>
              <a:rPr lang="en-US" sz="3600" b="1" dirty="0" smtClean="0"/>
              <a:t>Subtle counterparts of </a:t>
            </a:r>
            <a:r>
              <a:rPr lang="en-US" sz="3600" b="1" dirty="0" err="1" smtClean="0"/>
              <a:t>vata</a:t>
            </a:r>
            <a:r>
              <a:rPr lang="en-US" sz="3600" b="1" dirty="0" smtClean="0"/>
              <a:t>, pitta, </a:t>
            </a:r>
            <a:r>
              <a:rPr lang="en-US" sz="3600" b="1" dirty="0" err="1" smtClean="0"/>
              <a:t>kapha</a:t>
            </a:r>
            <a:endParaRPr lang="en-US" sz="3600" b="1" dirty="0"/>
          </a:p>
          <a:p>
            <a:pPr marL="342900" lvl="1">
              <a:defRPr/>
            </a:pPr>
            <a:r>
              <a:rPr lang="en-US" sz="3200" dirty="0" smtClean="0"/>
              <a:t>Root or master forms of the </a:t>
            </a:r>
            <a:r>
              <a:rPr lang="en-US" sz="3200" dirty="0" err="1" smtClean="0"/>
              <a:t>doshas</a:t>
            </a:r>
            <a:endParaRPr lang="en-US" sz="3200" dirty="0" smtClean="0"/>
          </a:p>
          <a:p>
            <a:pPr marL="342900" lvl="1">
              <a:defRPr/>
            </a:pPr>
            <a:r>
              <a:rPr lang="en-US" sz="3200" dirty="0" smtClean="0"/>
              <a:t>Control psychophysical functioning of all systems</a:t>
            </a:r>
          </a:p>
          <a:p>
            <a:pPr marL="342900" lvl="1">
              <a:defRPr/>
            </a:pPr>
            <a:r>
              <a:rPr lang="en-US" sz="3200" dirty="0" smtClean="0"/>
              <a:t>Energize higher spiritual potentials if properly developed</a:t>
            </a:r>
          </a:p>
          <a:p>
            <a:pPr marL="342900" lvl="1">
              <a:defRPr/>
            </a:pPr>
            <a:r>
              <a:rPr lang="en-US" sz="3200" dirty="0" smtClean="0"/>
              <a:t>Operate in physical, astral, and causal bodies</a:t>
            </a:r>
          </a:p>
          <a:p>
            <a:pPr marL="342900" lvl="1">
              <a:defRPr/>
            </a:pPr>
            <a:r>
              <a:rPr lang="en-US" sz="3200" dirty="0" smtClean="0"/>
              <a:t>Must be increased in a balanced way</a:t>
            </a:r>
          </a:p>
        </p:txBody>
      </p:sp>
    </p:spTree>
    <p:extLst>
      <p:ext uri="{BB962C8B-B14F-4D97-AF65-F5344CB8AC3E}">
        <p14:creationId xmlns:p14="http://schemas.microsoft.com/office/powerpoint/2010/main" val="407649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a:xfrm>
            <a:off x="939800" y="755284"/>
            <a:ext cx="11252200" cy="5870575"/>
          </a:xfrm>
        </p:spPr>
        <p:txBody>
          <a:bodyPr>
            <a:noAutofit/>
          </a:bodyPr>
          <a:lstStyle/>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Prana, </a:t>
            </a:r>
            <a:r>
              <a:rPr lang="en-US" sz="3000" i="1" dirty="0" err="1" smtClean="0">
                <a:ln w="1905"/>
                <a:solidFill>
                  <a:srgbClr val="800000"/>
                </a:solidFill>
                <a:effectLst>
                  <a:innerShdw blurRad="69850" dist="43180" dir="5400000">
                    <a:srgbClr val="000000">
                      <a:alpha val="65000"/>
                    </a:srgbClr>
                  </a:innerShdw>
                </a:effectLst>
                <a:latin typeface="Cambria" pitchFamily="18" charset="0"/>
              </a:rPr>
              <a:t>tejas</a:t>
            </a:r>
            <a:r>
              <a:rPr lang="en-US" sz="3000" i="1" dirty="0" smtClean="0">
                <a:ln w="1905"/>
                <a:solidFill>
                  <a:srgbClr val="800000"/>
                </a:solidFill>
                <a:effectLst>
                  <a:innerShdw blurRad="69850" dist="43180" dir="5400000">
                    <a:srgbClr val="000000">
                      <a:alpha val="65000"/>
                    </a:srgbClr>
                  </a:innerShdw>
                </a:effectLst>
                <a:latin typeface="Cambria" pitchFamily="18" charset="0"/>
              </a:rPr>
              <a:t> and </a:t>
            </a:r>
            <a:r>
              <a:rPr lang="en-US" sz="3000" i="1" dirty="0" err="1" smtClean="0">
                <a:ln w="1905"/>
                <a:solidFill>
                  <a:srgbClr val="800000"/>
                </a:solidFill>
                <a:effectLst>
                  <a:innerShdw blurRad="69850" dist="43180" dir="5400000">
                    <a:srgbClr val="000000">
                      <a:alpha val="65000"/>
                    </a:srgbClr>
                  </a:innerShdw>
                </a:effectLst>
                <a:latin typeface="Cambria" pitchFamily="18" charset="0"/>
              </a:rPr>
              <a:t>ojas</a:t>
            </a:r>
            <a:r>
              <a:rPr lang="en-US" sz="3000" i="1" dirty="0" smtClean="0">
                <a:ln w="1905"/>
                <a:solidFill>
                  <a:srgbClr val="800000"/>
                </a:solidFill>
                <a:effectLst>
                  <a:innerShdw blurRad="69850" dist="43180" dir="5400000">
                    <a:srgbClr val="000000">
                      <a:alpha val="65000"/>
                    </a:srgbClr>
                  </a:innerShdw>
                </a:effectLst>
                <a:latin typeface="Cambria" pitchFamily="18" charset="0"/>
              </a:rPr>
              <a:t> can be developed in several ways.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We </a:t>
            </a:r>
            <a:r>
              <a:rPr lang="en-US" sz="3000" i="1" dirty="0" smtClean="0">
                <a:ln w="1905"/>
                <a:solidFill>
                  <a:srgbClr val="800000"/>
                </a:solidFill>
                <a:effectLst>
                  <a:innerShdw blurRad="69850" dist="43180" dir="5400000">
                    <a:srgbClr val="000000">
                      <a:alpha val="65000"/>
                    </a:srgbClr>
                  </a:innerShdw>
                </a:effectLst>
                <a:latin typeface="Cambria" pitchFamily="18" charset="0"/>
              </a:rPr>
              <a:t>possess a certain amount of them congenitally,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which </a:t>
            </a:r>
            <a:r>
              <a:rPr lang="en-US" sz="3000" i="1" dirty="0" smtClean="0">
                <a:ln w="1905"/>
                <a:solidFill>
                  <a:srgbClr val="800000"/>
                </a:solidFill>
                <a:effectLst>
                  <a:innerShdw blurRad="69850" dist="43180" dir="5400000">
                    <a:srgbClr val="000000">
                      <a:alpha val="65000"/>
                    </a:srgbClr>
                  </a:innerShdw>
                </a:effectLst>
                <a:latin typeface="Cambria" pitchFamily="18" charset="0"/>
              </a:rPr>
              <a:t>is reflected in the inherent strength of our constitution,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but </a:t>
            </a:r>
            <a:r>
              <a:rPr lang="en-US" sz="3000" i="1" dirty="0" smtClean="0">
                <a:ln w="1905"/>
                <a:solidFill>
                  <a:srgbClr val="800000"/>
                </a:solidFill>
                <a:effectLst>
                  <a:innerShdw blurRad="69850" dist="43180" dir="5400000">
                    <a:srgbClr val="000000">
                      <a:alpha val="65000"/>
                    </a:srgbClr>
                  </a:innerShdw>
                </a:effectLst>
                <a:latin typeface="Cambria" pitchFamily="18" charset="0"/>
              </a:rPr>
              <a:t>they can be increased by various practices. </a:t>
            </a:r>
            <a:r>
              <a:rPr lang="en-US" sz="3000" i="1" dirty="0" smtClean="0">
                <a:ln w="1905"/>
                <a:solidFill>
                  <a:srgbClr val="800000"/>
                </a:solidFill>
                <a:effectLst>
                  <a:innerShdw blurRad="69850" dist="43180" dir="5400000">
                    <a:srgbClr val="000000">
                      <a:alpha val="65000"/>
                    </a:srgbClr>
                  </a:innerShdw>
                </a:effectLst>
                <a:latin typeface="Cambria" pitchFamily="18" charset="0"/>
              </a:rPr>
              <a:t>They </a:t>
            </a:r>
            <a:r>
              <a:rPr lang="en-US" sz="3000" i="1" dirty="0" smtClean="0">
                <a:ln w="1905"/>
                <a:solidFill>
                  <a:srgbClr val="800000"/>
                </a:solidFill>
                <a:effectLst>
                  <a:innerShdw blurRad="69850" dist="43180" dir="5400000">
                    <a:srgbClr val="000000">
                      <a:alpha val="65000"/>
                    </a:srgbClr>
                  </a:innerShdw>
                </a:effectLst>
                <a:latin typeface="Cambria" pitchFamily="18" charset="0"/>
              </a:rPr>
              <a:t>must first be purified (rendered sattvic) </a:t>
            </a:r>
            <a:r>
              <a:rPr lang="en-US" sz="3000" i="1" dirty="0" smtClean="0">
                <a:ln w="1905"/>
                <a:solidFill>
                  <a:srgbClr val="800000"/>
                </a:solidFill>
                <a:effectLst>
                  <a:innerShdw blurRad="69850" dist="43180" dir="5400000">
                    <a:srgbClr val="000000">
                      <a:alpha val="65000"/>
                    </a:srgbClr>
                  </a:innerShdw>
                </a:effectLst>
                <a:latin typeface="Cambria" pitchFamily="18" charset="0"/>
              </a:rPr>
              <a:t>for </a:t>
            </a:r>
            <a:r>
              <a:rPr lang="en-US" sz="3000" i="1" dirty="0" smtClean="0">
                <a:ln w="1905"/>
                <a:solidFill>
                  <a:srgbClr val="800000"/>
                </a:solidFill>
                <a:effectLst>
                  <a:innerShdw blurRad="69850" dist="43180" dir="5400000">
                    <a:srgbClr val="000000">
                      <a:alpha val="65000"/>
                    </a:srgbClr>
                  </a:innerShdw>
                </a:effectLst>
                <a:latin typeface="Cambria" pitchFamily="18" charset="0"/>
              </a:rPr>
              <a:t>their yogic affects to come forth.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This </a:t>
            </a:r>
            <a:r>
              <a:rPr lang="en-US" sz="3000" i="1" dirty="0" smtClean="0">
                <a:ln w="1905"/>
                <a:solidFill>
                  <a:srgbClr val="800000"/>
                </a:solidFill>
                <a:effectLst>
                  <a:innerShdw blurRad="69850" dist="43180" dir="5400000">
                    <a:srgbClr val="000000">
                      <a:alpha val="65000"/>
                    </a:srgbClr>
                  </a:innerShdw>
                </a:effectLst>
                <a:latin typeface="Cambria" pitchFamily="18" charset="0"/>
              </a:rPr>
              <a:t>requires a pure diet and </a:t>
            </a:r>
            <a:r>
              <a:rPr lang="en-US" sz="3000" i="1" dirty="0" err="1" smtClean="0">
                <a:ln w="1905"/>
                <a:solidFill>
                  <a:srgbClr val="800000"/>
                </a:solidFill>
                <a:effectLst>
                  <a:innerShdw blurRad="69850" dist="43180" dir="5400000">
                    <a:srgbClr val="000000">
                      <a:alpha val="65000"/>
                    </a:srgbClr>
                  </a:innerShdw>
                </a:effectLst>
                <a:latin typeface="Cambria" pitchFamily="18" charset="0"/>
              </a:rPr>
              <a:t>dharmic</a:t>
            </a:r>
            <a:r>
              <a:rPr lang="en-US" sz="3000" i="1" dirty="0" smtClean="0">
                <a:ln w="1905"/>
                <a:solidFill>
                  <a:srgbClr val="800000"/>
                </a:solidFill>
                <a:effectLst>
                  <a:innerShdw blurRad="69850" dist="43180" dir="5400000">
                    <a:srgbClr val="000000">
                      <a:alpha val="65000"/>
                    </a:srgbClr>
                  </a:innerShdw>
                </a:effectLst>
                <a:latin typeface="Cambria" pitchFamily="18" charset="0"/>
              </a:rPr>
              <a:t> living, along with control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of </a:t>
            </a:r>
            <a:r>
              <a:rPr lang="en-US" sz="3000" i="1" dirty="0" smtClean="0">
                <a:ln w="1905"/>
                <a:solidFill>
                  <a:srgbClr val="800000"/>
                </a:solidFill>
                <a:effectLst>
                  <a:innerShdw blurRad="69850" dist="43180" dir="5400000">
                    <a:srgbClr val="000000">
                      <a:alpha val="65000"/>
                    </a:srgbClr>
                  </a:innerShdw>
                </a:effectLst>
                <a:latin typeface="Cambria" pitchFamily="18" charset="0"/>
              </a:rPr>
              <a:t>the mind, emotions and senses such as yoga ordinarily prescribes. </a:t>
            </a:r>
            <a:endParaRPr lang="en-US" sz="3000"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000" i="1" dirty="0" smtClean="0">
                <a:ln w="1905"/>
                <a:solidFill>
                  <a:srgbClr val="800000"/>
                </a:solidFill>
                <a:effectLst>
                  <a:innerShdw blurRad="69850" dist="43180" dir="5400000">
                    <a:srgbClr val="000000">
                      <a:alpha val="65000"/>
                    </a:srgbClr>
                  </a:innerShdw>
                </a:effectLst>
                <a:latin typeface="Cambria" pitchFamily="18" charset="0"/>
              </a:rPr>
              <a:t>In </a:t>
            </a:r>
            <a:r>
              <a:rPr lang="en-US" sz="3000" i="1" dirty="0" smtClean="0">
                <a:ln w="1905"/>
                <a:solidFill>
                  <a:srgbClr val="800000"/>
                </a:solidFill>
                <a:effectLst>
                  <a:innerShdw blurRad="69850" dist="43180" dir="5400000">
                    <a:srgbClr val="000000">
                      <a:alpha val="65000"/>
                    </a:srgbClr>
                  </a:innerShdw>
                </a:effectLst>
                <a:latin typeface="Cambria" pitchFamily="18" charset="0"/>
              </a:rPr>
              <a:t>other words, yogic living is the foundation to work with them. </a:t>
            </a:r>
          </a:p>
          <a:p>
            <a:pPr marL="0" indent="0">
              <a:lnSpc>
                <a:spcPct val="114000"/>
              </a:lnSpc>
              <a:spcBef>
                <a:spcPts val="0"/>
              </a:spcBef>
              <a:buNone/>
            </a:pPr>
            <a:r>
              <a:rPr lang="en-US" dirty="0" smtClean="0">
                <a:ln w="1905"/>
                <a:solidFill>
                  <a:srgbClr val="800000"/>
                </a:solidFill>
                <a:effectLst>
                  <a:innerShdw blurRad="69850" dist="43180" dir="5400000">
                    <a:srgbClr val="000000">
                      <a:alpha val="65000"/>
                    </a:srgbClr>
                  </a:innerShdw>
                </a:effectLst>
                <a:latin typeface="Cambria" pitchFamily="18" charset="0"/>
              </a:rPr>
              <a:t>	</a:t>
            </a:r>
            <a:r>
              <a:rPr lang="en-US" dirty="0" smtClean="0">
                <a:ln w="1905"/>
                <a:solidFill>
                  <a:srgbClr val="800000"/>
                </a:solidFill>
                <a:effectLst>
                  <a:innerShdw blurRad="69850" dist="43180" dir="5400000">
                    <a:srgbClr val="000000">
                      <a:alpha val="65000"/>
                    </a:srgbClr>
                  </a:innerShdw>
                </a:effectLst>
                <a:latin typeface="Cambria" pitchFamily="18" charset="0"/>
              </a:rPr>
              <a:t>—Frawley</a:t>
            </a:r>
            <a:endParaRPr lang="en-US" dirty="0">
              <a:ln w="1905"/>
              <a:solidFill>
                <a:srgbClr val="800000"/>
              </a:solidFill>
              <a:effectLst>
                <a:innerShdw blurRad="69850" dist="43180" dir="5400000">
                  <a:srgbClr val="000000">
                    <a:alpha val="65000"/>
                  </a:srgbClr>
                </a:innerShdw>
              </a:effectLst>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0" y="6038118"/>
            <a:ext cx="1638300" cy="819882"/>
          </a:xfrm>
          <a:prstGeom prst="rect">
            <a:avLst/>
          </a:prstGeom>
        </p:spPr>
      </p:pic>
    </p:spTree>
    <p:extLst>
      <p:ext uri="{BB962C8B-B14F-4D97-AF65-F5344CB8AC3E}">
        <p14:creationId xmlns:p14="http://schemas.microsoft.com/office/powerpoint/2010/main" val="415327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244600" y="538185"/>
            <a:ext cx="9586383" cy="5753100"/>
          </a:xfrm>
        </p:spPr>
        <p:txBody>
          <a:bodyPr>
            <a:noAutofit/>
          </a:bodyPr>
          <a:lstStyle/>
          <a:p>
            <a:pPr>
              <a:lnSpc>
                <a:spcPct val="114000"/>
              </a:lnSpc>
              <a:spcBef>
                <a:spcPts val="0"/>
              </a:spcBef>
            </a:pPr>
            <a:r>
              <a:rPr lang="en-US" sz="3200" b="1" dirty="0">
                <a:solidFill>
                  <a:schemeClr val="tx1"/>
                </a:solidFill>
              </a:rPr>
              <a:t>Your essence of being is radiant. </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All </a:t>
            </a:r>
            <a:r>
              <a:rPr lang="en-US" sz="3200" b="1" dirty="0">
                <a:solidFill>
                  <a:schemeClr val="tx1"/>
                </a:solidFill>
              </a:rPr>
              <a:t>the practices of </a:t>
            </a:r>
            <a:r>
              <a:rPr lang="en-US" sz="3200" b="1" dirty="0" smtClean="0">
                <a:solidFill>
                  <a:schemeClr val="tx1"/>
                </a:solidFill>
              </a:rPr>
              <a:t>yoga </a:t>
            </a:r>
            <a:r>
              <a:rPr lang="en-US" sz="3200" b="1" dirty="0">
                <a:solidFill>
                  <a:schemeClr val="tx1"/>
                </a:solidFill>
              </a:rPr>
              <a:t>and </a:t>
            </a:r>
            <a:r>
              <a:rPr lang="en-US" sz="3200" b="1" dirty="0" smtClean="0">
                <a:solidFill>
                  <a:schemeClr val="tx1"/>
                </a:solidFill>
              </a:rPr>
              <a:t>Ayurveda </a:t>
            </a:r>
            <a:br>
              <a:rPr lang="en-US" sz="3200" b="1" dirty="0" smtClean="0">
                <a:solidFill>
                  <a:schemeClr val="tx1"/>
                </a:solidFill>
              </a:rPr>
            </a:br>
            <a:r>
              <a:rPr lang="en-US" sz="3200" b="1" dirty="0" smtClean="0">
                <a:solidFill>
                  <a:schemeClr val="tx1"/>
                </a:solidFill>
              </a:rPr>
              <a:t>are </a:t>
            </a:r>
            <a:r>
              <a:rPr lang="en-US" sz="3200" b="1" dirty="0">
                <a:solidFill>
                  <a:schemeClr val="tx1"/>
                </a:solidFill>
              </a:rPr>
              <a:t>polishing cloths for the body and </a:t>
            </a:r>
            <a:r>
              <a:rPr lang="en-US" sz="3200" b="1" dirty="0" smtClean="0">
                <a:solidFill>
                  <a:schemeClr val="tx1"/>
                </a:solidFill>
              </a:rPr>
              <a:t>mind</a:t>
            </a:r>
            <a:r>
              <a:rPr lang="en-US" sz="3200" b="1" dirty="0">
                <a:solidFill>
                  <a:schemeClr val="tx1"/>
                </a:solidFill>
              </a:rPr>
              <a:t> </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to </a:t>
            </a:r>
            <a:r>
              <a:rPr lang="en-US" sz="3200" b="1" dirty="0" smtClean="0">
                <a:solidFill>
                  <a:schemeClr val="tx1"/>
                </a:solidFill>
              </a:rPr>
              <a:t>allow that inner Light to be revealed. </a:t>
            </a:r>
            <a:r>
              <a:rPr lang="en-US" sz="1600" b="1" dirty="0" smtClean="0">
                <a:solidFill>
                  <a:schemeClr val="tx1"/>
                </a:solidFill>
              </a:rPr>
              <a:t/>
            </a:r>
            <a:br>
              <a:rPr lang="en-US" sz="1600" b="1" dirty="0" smtClean="0">
                <a:solidFill>
                  <a:schemeClr val="tx1"/>
                </a:solidFill>
              </a:rPr>
            </a:br>
            <a:r>
              <a:rPr lang="en-US" sz="1600" b="1" dirty="0">
                <a:solidFill>
                  <a:schemeClr val="tx1"/>
                </a:solidFill>
              </a:rPr>
              <a:t/>
            </a:r>
            <a:br>
              <a:rPr lang="en-US" sz="1600" b="1" dirty="0">
                <a:solidFill>
                  <a:schemeClr val="tx1"/>
                </a:solidFill>
              </a:rPr>
            </a:br>
            <a:r>
              <a:rPr lang="en-US" sz="3200" b="1" dirty="0">
                <a:solidFill>
                  <a:schemeClr val="tx1"/>
                </a:solidFill>
              </a:rPr>
              <a:t>When you work, when you serve, </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when </a:t>
            </a:r>
            <a:r>
              <a:rPr lang="en-US" sz="3200" b="1" dirty="0">
                <a:solidFill>
                  <a:schemeClr val="tx1"/>
                </a:solidFill>
              </a:rPr>
              <a:t>you love, when you teach, </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it </a:t>
            </a:r>
            <a:r>
              <a:rPr lang="en-US" sz="3200" b="1" dirty="0">
                <a:solidFill>
                  <a:schemeClr val="tx1"/>
                </a:solidFill>
              </a:rPr>
              <a:t>is the inner </a:t>
            </a:r>
            <a:r>
              <a:rPr lang="en-US" sz="3200" b="1" dirty="0" smtClean="0">
                <a:solidFill>
                  <a:schemeClr val="tx1"/>
                </a:solidFill>
              </a:rPr>
              <a:t>Light shining </a:t>
            </a:r>
            <a:r>
              <a:rPr lang="en-US" sz="3200" b="1" dirty="0">
                <a:solidFill>
                  <a:schemeClr val="tx1"/>
                </a:solidFill>
              </a:rPr>
              <a:t>through you </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that </a:t>
            </a:r>
            <a:r>
              <a:rPr lang="en-US" sz="3200" b="1" dirty="0">
                <a:solidFill>
                  <a:schemeClr val="tx1"/>
                </a:solidFill>
              </a:rPr>
              <a:t>others perceive. </a:t>
            </a:r>
            <a:r>
              <a:rPr lang="en-US" sz="1600" b="1" dirty="0" smtClean="0">
                <a:solidFill>
                  <a:schemeClr val="tx1"/>
                </a:solidFill>
              </a:rPr>
              <a:t/>
            </a:r>
            <a:br>
              <a:rPr lang="en-US" sz="1600" b="1" dirty="0" smtClean="0">
                <a:solidFill>
                  <a:schemeClr val="tx1"/>
                </a:solidFill>
              </a:rPr>
            </a:br>
            <a:r>
              <a:rPr lang="en-US" sz="1600" b="1" dirty="0">
                <a:solidFill>
                  <a:schemeClr val="tx1"/>
                </a:solidFill>
              </a:rPr>
              <a:t/>
            </a:r>
            <a:br>
              <a:rPr lang="en-US" sz="1600" b="1" dirty="0">
                <a:solidFill>
                  <a:schemeClr val="tx1"/>
                </a:solidFill>
              </a:rPr>
            </a:br>
            <a:r>
              <a:rPr lang="en-US" sz="3200" b="1" dirty="0">
                <a:solidFill>
                  <a:schemeClr val="tx1"/>
                </a:solidFill>
              </a:rPr>
              <a:t>That is all.</a:t>
            </a: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Tree>
    <p:extLst>
      <p:ext uri="{BB962C8B-B14F-4D97-AF65-F5344CB8AC3E}">
        <p14:creationId xmlns:p14="http://schemas.microsoft.com/office/powerpoint/2010/main" val="284455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736830" y="533718"/>
            <a:ext cx="9477270" cy="736282"/>
          </a:xfrm>
        </p:spPr>
        <p:txBody>
          <a:bodyPr anchor="b">
            <a:normAutofit fontScale="90000"/>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sz="4900" dirty="0" smtClean="0">
                <a:solidFill>
                  <a:srgbClr val="800000"/>
                </a:solidFill>
              </a:rPr>
              <a:t>Yoga, Ayurveda and </a:t>
            </a:r>
            <a:r>
              <a:rPr lang="en-US" sz="4900" dirty="0" smtClean="0">
                <a:solidFill>
                  <a:srgbClr val="800000"/>
                </a:solidFill>
              </a:rPr>
              <a:t>Self-Realization</a:t>
            </a:r>
            <a:endParaRPr lang="en-US" sz="3200" i="1" dirty="0">
              <a:solidFill>
                <a:schemeClr val="tx1"/>
              </a:solidFill>
            </a:endParaRPr>
          </a:p>
        </p:txBody>
      </p:sp>
      <p:sp>
        <p:nvSpPr>
          <p:cNvPr id="8" name="Subtitle 2"/>
          <p:cNvSpPr>
            <a:spLocks noGrp="1"/>
          </p:cNvSpPr>
          <p:nvPr>
            <p:ph idx="1"/>
          </p:nvPr>
        </p:nvSpPr>
        <p:spPr>
          <a:xfrm>
            <a:off x="1892300" y="2044699"/>
            <a:ext cx="9702799" cy="3973231"/>
          </a:xfrm>
        </p:spPr>
        <p:txBody>
          <a:bodyPr>
            <a:noAutofit/>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lnSpc>
                <a:spcPct val="114000"/>
              </a:lnSpc>
            </a:pPr>
            <a:r>
              <a:rPr lang="en-US" sz="3200" dirty="0" smtClean="0">
                <a:solidFill>
                  <a:schemeClr val="tx1"/>
                </a:solidFill>
              </a:rPr>
              <a:t>Class </a:t>
            </a:r>
            <a:r>
              <a:rPr lang="en-US" sz="3200" dirty="0">
                <a:solidFill>
                  <a:schemeClr val="tx1"/>
                </a:solidFill>
              </a:rPr>
              <a:t>Assignment</a:t>
            </a:r>
            <a:endParaRPr lang="en-US" sz="3200" b="0" dirty="0" smtClean="0">
              <a:solidFill>
                <a:schemeClr val="tx1"/>
              </a:solidFill>
              <a:effectLst/>
            </a:endParaRPr>
          </a:p>
          <a:p>
            <a:pPr lvl="0">
              <a:lnSpc>
                <a:spcPct val="114000"/>
              </a:lnSpc>
            </a:pPr>
            <a:r>
              <a:rPr lang="en-US" sz="2800" b="0" dirty="0" smtClean="0">
                <a:solidFill>
                  <a:schemeClr val="tx1"/>
                </a:solidFill>
                <a:effectLst/>
              </a:rPr>
              <a:t>Write </a:t>
            </a:r>
            <a:r>
              <a:rPr lang="en-US" sz="2800" b="0" dirty="0">
                <a:solidFill>
                  <a:schemeClr val="tx1"/>
                </a:solidFill>
                <a:effectLst/>
              </a:rPr>
              <a:t>an overview of both your morning and evening </a:t>
            </a:r>
            <a:r>
              <a:rPr lang="en-US" sz="2800" b="0" dirty="0" err="1" smtClean="0">
                <a:solidFill>
                  <a:schemeClr val="tx1"/>
                </a:solidFill>
                <a:effectLst/>
              </a:rPr>
              <a:t>dinacharya</a:t>
            </a:r>
            <a:r>
              <a:rPr lang="en-US" sz="2800" b="0" dirty="0" smtClean="0">
                <a:solidFill>
                  <a:schemeClr val="tx1"/>
                </a:solidFill>
                <a:effectLst/>
              </a:rPr>
              <a:t>: </a:t>
            </a:r>
            <a:r>
              <a:rPr lang="en-US" sz="2800" b="0" dirty="0">
                <a:solidFill>
                  <a:schemeClr val="tx1"/>
                </a:solidFill>
                <a:effectLst/>
              </a:rPr>
              <a:t>identify the practices you currently include, what you would like to add, what you find to be the main obstacles, how you plan to move through those obstacles. </a:t>
            </a:r>
            <a:endParaRPr lang="en-US" sz="2800" b="0" i="1" dirty="0" smtClean="0">
              <a:solidFill>
                <a:schemeClr val="tx1"/>
              </a:solidFill>
              <a:effectLst/>
            </a:endParaRPr>
          </a:p>
          <a:p>
            <a:pPr lvl="0">
              <a:lnSpc>
                <a:spcPct val="114000"/>
              </a:lnSpc>
            </a:pPr>
            <a:endParaRPr lang="en-US" sz="1800" b="0" i="1" dirty="0">
              <a:solidFill>
                <a:schemeClr val="tx1"/>
              </a:solidFill>
              <a:effectLst/>
            </a:endParaRPr>
          </a:p>
          <a:p>
            <a:pPr lvl="0">
              <a:lnSpc>
                <a:spcPct val="114000"/>
              </a:lnSpc>
            </a:pPr>
            <a:r>
              <a:rPr lang="en-US" sz="2800" b="0" i="1" u="sng" dirty="0" smtClean="0">
                <a:solidFill>
                  <a:schemeClr val="tx1"/>
                </a:solidFill>
                <a:effectLst/>
              </a:rPr>
              <a:t>Due</a:t>
            </a:r>
            <a:r>
              <a:rPr lang="en-US" sz="2800" b="0" i="1" u="sng" dirty="0">
                <a:solidFill>
                  <a:schemeClr val="tx1"/>
                </a:solidFill>
                <a:effectLst/>
              </a:rPr>
              <a:t>: March 4, 2016</a:t>
            </a:r>
            <a:r>
              <a:rPr lang="en-US" sz="2800" b="0" i="1" dirty="0">
                <a:solidFill>
                  <a:schemeClr val="tx1"/>
                </a:solidFill>
                <a:effectLst/>
              </a:rPr>
              <a:t>. </a:t>
            </a:r>
            <a:r>
              <a:rPr lang="en-US" sz="2800" b="0" i="1" dirty="0">
                <a:solidFill>
                  <a:schemeClr val="tx1"/>
                </a:solidFill>
                <a:effectLst/>
              </a:rPr>
              <a:t>2 page max. </a:t>
            </a:r>
            <a:endParaRPr lang="en-US" sz="2800" b="0" i="1" dirty="0" smtClean="0">
              <a:solidFill>
                <a:schemeClr val="tx1"/>
              </a:solidFill>
              <a:effectLst/>
            </a:endParaRPr>
          </a:p>
          <a:p>
            <a:pPr lvl="0">
              <a:lnSpc>
                <a:spcPct val="114000"/>
              </a:lnSpc>
            </a:pPr>
            <a:r>
              <a:rPr lang="en-US" sz="2800" b="0" i="1" dirty="0" smtClean="0">
                <a:solidFill>
                  <a:schemeClr val="tx1"/>
                </a:solidFill>
                <a:effectLst/>
              </a:rPr>
              <a:t>Email </a:t>
            </a:r>
            <a:r>
              <a:rPr lang="en-US" sz="2800" b="0" i="1" dirty="0">
                <a:solidFill>
                  <a:schemeClr val="tx1"/>
                </a:solidFill>
                <a:effectLst/>
              </a:rPr>
              <a:t>your Word document to </a:t>
            </a:r>
            <a:r>
              <a:rPr lang="en-US" sz="2800" b="0" i="1" dirty="0" smtClean="0">
                <a:solidFill>
                  <a:schemeClr val="tx1"/>
                </a:solidFill>
                <a:effectLst/>
              </a:rPr>
              <a:t>the three faculty cohort leaders.</a:t>
            </a:r>
            <a:r>
              <a:rPr lang="en-US" sz="2800" b="0" i="1" u="sng" dirty="0" smtClean="0">
                <a:solidFill>
                  <a:schemeClr val="tx1"/>
                </a:solidFill>
                <a:effectLst/>
              </a:rPr>
              <a:t>  </a:t>
            </a:r>
            <a:endParaRPr lang="en-US" sz="2800" b="0" i="1" dirty="0">
              <a:solidFill>
                <a:schemeClr val="tx1"/>
              </a:solidFill>
              <a:effectLst/>
            </a:endParaRPr>
          </a:p>
        </p:txBody>
      </p:sp>
      <p:sp>
        <p:nvSpPr>
          <p:cNvPr id="5" name="TextBox 4"/>
          <p:cNvSpPr txBox="1"/>
          <p:nvPr/>
        </p:nvSpPr>
        <p:spPr>
          <a:xfrm>
            <a:off x="9865895" y="6412832"/>
            <a:ext cx="2129589" cy="276999"/>
          </a:xfrm>
          <a:prstGeom prst="rect">
            <a:avLst/>
          </a:prstGeom>
          <a:noFill/>
        </p:spPr>
        <p:txBody>
          <a:bodyPr wrap="square" rtlCol="0">
            <a:spAutoFit/>
          </a:bodyPr>
          <a:lstStyle/>
          <a:p>
            <a:r>
              <a:rPr lang="en-US" sz="1200" dirty="0" smtClean="0"/>
              <a:t>© </a:t>
            </a:r>
            <a:r>
              <a:rPr lang="en-US" sz="1200" dirty="0" smtClean="0"/>
              <a:t>Yogacharya O’Brian, 2016</a:t>
            </a:r>
            <a:endParaRPr lang="en-US" sz="1200" dirty="0"/>
          </a:p>
        </p:txBody>
      </p:sp>
    </p:spTree>
    <p:extLst>
      <p:ext uri="{BB962C8B-B14F-4D97-AF65-F5344CB8AC3E}">
        <p14:creationId xmlns:p14="http://schemas.microsoft.com/office/powerpoint/2010/main" val="324134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a:xfrm>
            <a:off x="2844799" y="1330960"/>
            <a:ext cx="7908725" cy="4466121"/>
          </a:xfrm>
        </p:spPr>
        <p:txBody>
          <a:bodyPr>
            <a:noAutofit/>
          </a:bodyPr>
          <a:lstStyle/>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One who is established in Self, </a:t>
            </a:r>
            <a:endParaRPr lang="en-US" sz="3200" b="1"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who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has balanced doshas, </a:t>
            </a:r>
            <a:endParaRPr lang="en-US" sz="3200" b="1"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balanced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agni, properly formed </a:t>
            </a:r>
            <a:r>
              <a:rPr lang="en-US" sz="3200" b="1" i="1" dirty="0" err="1" smtClean="0">
                <a:ln w="1905"/>
                <a:solidFill>
                  <a:srgbClr val="800000"/>
                </a:solidFill>
                <a:effectLst>
                  <a:innerShdw blurRad="69850" dist="43180" dir="5400000">
                    <a:srgbClr val="000000">
                      <a:alpha val="65000"/>
                    </a:srgbClr>
                  </a:innerShdw>
                </a:effectLst>
                <a:latin typeface="Cambria" pitchFamily="18" charset="0"/>
              </a:rPr>
              <a:t>dhatus</a:t>
            </a:r>
            <a:r>
              <a:rPr lang="en-US" sz="3200" b="1" i="1" dirty="0" smtClean="0">
                <a:ln w="1905"/>
                <a:solidFill>
                  <a:srgbClr val="800000"/>
                </a:solidFill>
                <a:effectLst>
                  <a:innerShdw blurRad="69850" dist="43180" dir="5400000">
                    <a:srgbClr val="000000">
                      <a:alpha val="65000"/>
                    </a:srgbClr>
                  </a:innerShdw>
                </a:effectLst>
                <a:latin typeface="Cambria" pitchFamily="18" charset="0"/>
              </a:rPr>
              <a:t>, </a:t>
            </a:r>
            <a:endParaRPr lang="en-US" sz="3200" b="1"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proper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elimination of </a:t>
            </a:r>
            <a:r>
              <a:rPr lang="en-US" sz="3200" b="1" i="1" dirty="0" err="1" smtClean="0">
                <a:ln w="1905"/>
                <a:solidFill>
                  <a:srgbClr val="800000"/>
                </a:solidFill>
                <a:effectLst>
                  <a:innerShdw blurRad="69850" dist="43180" dir="5400000">
                    <a:srgbClr val="000000">
                      <a:alpha val="65000"/>
                    </a:srgbClr>
                  </a:innerShdw>
                </a:effectLst>
                <a:latin typeface="Cambria" pitchFamily="18" charset="0"/>
              </a:rPr>
              <a:t>malas</a:t>
            </a:r>
            <a:r>
              <a:rPr lang="en-US" sz="3200" b="1" i="1" dirty="0" smtClean="0">
                <a:ln w="1905"/>
                <a:solidFill>
                  <a:srgbClr val="800000"/>
                </a:solidFill>
                <a:effectLst>
                  <a:innerShdw blurRad="69850" dist="43180" dir="5400000">
                    <a:srgbClr val="000000">
                      <a:alpha val="65000"/>
                    </a:srgbClr>
                  </a:innerShdw>
                </a:effectLst>
                <a:latin typeface="Cambria" pitchFamily="18" charset="0"/>
              </a:rPr>
              <a:t>, </a:t>
            </a:r>
            <a:endParaRPr lang="en-US" sz="3200" b="1"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well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functioning bodily processes, </a:t>
            </a:r>
            <a:endParaRPr lang="en-US" sz="3200" b="1" i="1" dirty="0" smtClean="0">
              <a:ln w="1905"/>
              <a:solidFill>
                <a:srgbClr val="800000"/>
              </a:solidFill>
              <a:effectLst>
                <a:innerShdw blurRad="69850" dist="43180" dir="5400000">
                  <a:srgbClr val="000000">
                    <a:alpha val="65000"/>
                  </a:srgbClr>
                </a:innerShdw>
              </a:effectLst>
              <a:latin typeface="Cambria" pitchFamily="18" charset="0"/>
            </a:endParaRPr>
          </a:p>
          <a:p>
            <a:pPr marL="0" indent="0">
              <a:lnSpc>
                <a:spcPct val="125000"/>
              </a:lnSpc>
              <a:spcBef>
                <a:spcPts val="0"/>
              </a:spcBef>
              <a:buNone/>
            </a:pPr>
            <a:r>
              <a:rPr lang="en-US" sz="3200" b="1" i="1" dirty="0" smtClean="0">
                <a:ln w="1905"/>
                <a:solidFill>
                  <a:srgbClr val="800000"/>
                </a:solidFill>
                <a:effectLst>
                  <a:innerShdw blurRad="69850" dist="43180" dir="5400000">
                    <a:srgbClr val="000000">
                      <a:alpha val="65000"/>
                    </a:srgbClr>
                  </a:innerShdw>
                </a:effectLst>
                <a:latin typeface="Cambria" pitchFamily="18" charset="0"/>
              </a:rPr>
              <a:t>and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whose mind, soul, and senses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are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full of bliss,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is </a:t>
            </a:r>
            <a:r>
              <a:rPr lang="en-US" sz="3200" b="1" i="1" dirty="0" smtClean="0">
                <a:ln w="1905"/>
                <a:solidFill>
                  <a:srgbClr val="800000"/>
                </a:solidFill>
                <a:effectLst>
                  <a:innerShdw blurRad="69850" dist="43180" dir="5400000">
                    <a:srgbClr val="000000">
                      <a:alpha val="65000"/>
                    </a:srgbClr>
                  </a:innerShdw>
                </a:effectLst>
                <a:latin typeface="Cambria" pitchFamily="18" charset="0"/>
              </a:rPr>
              <a:t>called a healthy person.</a:t>
            </a:r>
            <a:endParaRPr lang="en-US" sz="3200" b="1" dirty="0">
              <a:ln w="1905"/>
              <a:solidFill>
                <a:srgbClr val="800000"/>
              </a:solidFill>
              <a:effectLst>
                <a:innerShdw blurRad="69850" dist="43180" dir="5400000">
                  <a:srgbClr val="000000">
                    <a:alpha val="65000"/>
                  </a:srgbClr>
                </a:innerShdw>
              </a:effectLst>
              <a:latin typeface="Cambria" pitchFamily="18" charset="0"/>
            </a:endParaRPr>
          </a:p>
          <a:p>
            <a:pPr marL="0" indent="0">
              <a:spcBef>
                <a:spcPts val="0"/>
              </a:spcBef>
              <a:buNone/>
            </a:pPr>
            <a:r>
              <a:rPr lang="en-US" b="1" dirty="0">
                <a:ln w="1905"/>
                <a:solidFill>
                  <a:srgbClr val="800000"/>
                </a:solidFill>
                <a:effectLst>
                  <a:innerShdw blurRad="69850" dist="43180" dir="5400000">
                    <a:srgbClr val="000000">
                      <a:alpha val="65000"/>
                    </a:srgbClr>
                  </a:innerShdw>
                </a:effectLst>
                <a:latin typeface="Cambria" pitchFamily="18" charset="0"/>
              </a:rPr>
              <a:t> </a:t>
            </a:r>
            <a:endParaRPr lang="en-US" dirty="0">
              <a:ln w="1905"/>
              <a:solidFill>
                <a:srgbClr val="800000"/>
              </a:solidFill>
              <a:effectLst>
                <a:innerShdw blurRad="69850" dist="43180" dir="5400000">
                  <a:srgbClr val="000000">
                    <a:alpha val="65000"/>
                  </a:srgbClr>
                </a:innerShdw>
              </a:effectLst>
              <a:latin typeface="Cambria" pitchFamily="18" charset="0"/>
            </a:endParaRPr>
          </a:p>
          <a:p>
            <a:pPr marL="0" indent="0">
              <a:spcBef>
                <a:spcPts val="0"/>
              </a:spcBef>
              <a:buNone/>
            </a:pPr>
            <a:r>
              <a:rPr lang="en-US" sz="2000" dirty="0" smtClean="0">
                <a:ln w="1905"/>
                <a:solidFill>
                  <a:srgbClr val="800000"/>
                </a:solidFill>
                <a:effectLst>
                  <a:innerShdw blurRad="69850" dist="43180" dir="5400000">
                    <a:srgbClr val="000000">
                      <a:alpha val="65000"/>
                    </a:srgbClr>
                  </a:innerShdw>
                </a:effectLst>
              </a:rPr>
              <a:t>	—</a:t>
            </a:r>
            <a:r>
              <a:rPr lang="en-US" sz="2000" i="1" dirty="0" err="1" smtClean="0">
                <a:ln w="1905"/>
                <a:solidFill>
                  <a:srgbClr val="800000"/>
                </a:solidFill>
                <a:effectLst>
                  <a:innerShdw blurRad="69850" dist="43180" dir="5400000">
                    <a:srgbClr val="000000">
                      <a:alpha val="65000"/>
                    </a:srgbClr>
                  </a:innerShdw>
                </a:effectLst>
              </a:rPr>
              <a:t>Sushruta</a:t>
            </a:r>
            <a:r>
              <a:rPr lang="en-US" sz="2000" i="1" dirty="0" smtClean="0">
                <a:ln w="1905"/>
                <a:solidFill>
                  <a:srgbClr val="800000"/>
                </a:solidFill>
                <a:effectLst>
                  <a:innerShdw blurRad="69850" dist="43180" dir="5400000">
                    <a:srgbClr val="000000">
                      <a:alpha val="65000"/>
                    </a:srgbClr>
                  </a:innerShdw>
                </a:effectLst>
              </a:rPr>
              <a:t> Samhita, </a:t>
            </a:r>
            <a:r>
              <a:rPr lang="en-US" sz="2000" dirty="0" smtClean="0">
                <a:ln w="1905"/>
                <a:solidFill>
                  <a:srgbClr val="800000"/>
                </a:solidFill>
                <a:effectLst>
                  <a:innerShdw blurRad="69850" dist="43180" dir="5400000">
                    <a:srgbClr val="000000">
                      <a:alpha val="65000"/>
                    </a:srgbClr>
                  </a:innerShdw>
                </a:effectLst>
              </a:rPr>
              <a:t>15.38</a:t>
            </a:r>
            <a:endParaRPr lang="en-US" sz="2000" dirty="0">
              <a:ln w="1905"/>
              <a:solidFill>
                <a:srgbClr val="80000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75316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574" y="355918"/>
            <a:ext cx="8887326" cy="926114"/>
          </a:xfrm>
        </p:spPr>
        <p:txBody>
          <a:bodyPr>
            <a:normAutofit/>
          </a:bodyPr>
          <a:lstStyle/>
          <a:p>
            <a:pPr eaLnBrk="1" hangingPunct="1">
              <a:defRPr/>
            </a:pPr>
            <a:r>
              <a:rPr lang="en-US" sz="4000" b="1" dirty="0" smtClean="0">
                <a:ln w="1905"/>
                <a:effectLst>
                  <a:innerShdw blurRad="69850" dist="43180" dir="5400000">
                    <a:srgbClr val="000000">
                      <a:alpha val="65000"/>
                    </a:srgbClr>
                  </a:innerShdw>
                </a:effectLst>
              </a:rPr>
              <a:t>Where Yoga and Ayurveda Meet</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1778001" y="1551008"/>
            <a:ext cx="9410699" cy="4798992"/>
          </a:xfrm>
        </p:spPr>
        <p:txBody>
          <a:bodyPr>
            <a:noAutofit/>
          </a:bodyPr>
          <a:lstStyle/>
          <a:p>
            <a:pPr indent="0" eaLnBrk="1" hangingPunct="1">
              <a:lnSpc>
                <a:spcPct val="114000"/>
              </a:lnSpc>
              <a:spcBef>
                <a:spcPts val="0"/>
              </a:spcBef>
              <a:buNone/>
              <a:defRPr/>
            </a:pPr>
            <a:r>
              <a:rPr lang="en-US" sz="3000" dirty="0" smtClean="0"/>
              <a:t>Yoga and Ayurveda are sister sciences </a:t>
            </a:r>
            <a:r>
              <a:rPr lang="en-US" sz="3000" dirty="0" smtClean="0"/>
              <a:t>that </a:t>
            </a:r>
            <a:r>
              <a:rPr lang="en-US" sz="3000" dirty="0" smtClean="0"/>
              <a:t>developed together and repeatedly influenced each other </a:t>
            </a:r>
            <a:r>
              <a:rPr lang="en-US" sz="3000" dirty="0" smtClean="0"/>
              <a:t>throughout </a:t>
            </a:r>
            <a:r>
              <a:rPr lang="en-US" sz="3000" dirty="0" smtClean="0"/>
              <a:t>history. They are integral parts of the great system of Vedic knowledge which states that all the universe is One Self and that the key to cosmic knowledge lies within our own minds and hearts. </a:t>
            </a:r>
            <a:r>
              <a:rPr lang="en-US" sz="3000" dirty="0" smtClean="0"/>
              <a:t>	</a:t>
            </a:r>
          </a:p>
          <a:p>
            <a:pPr indent="0" eaLnBrk="1" hangingPunct="1">
              <a:lnSpc>
                <a:spcPct val="114000"/>
              </a:lnSpc>
              <a:spcBef>
                <a:spcPts val="0"/>
              </a:spcBef>
              <a:buNone/>
              <a:defRPr/>
            </a:pPr>
            <a:r>
              <a:rPr lang="en-US" sz="2800" dirty="0" smtClean="0"/>
              <a:t>	–</a:t>
            </a:r>
            <a:r>
              <a:rPr lang="en-US" sz="2800" dirty="0" smtClean="0"/>
              <a:t>Frawley</a:t>
            </a:r>
          </a:p>
          <a:p>
            <a:pPr lvl="1" indent="0">
              <a:lnSpc>
                <a:spcPct val="114000"/>
              </a:lnSpc>
              <a:spcBef>
                <a:spcPts val="0"/>
              </a:spcBef>
              <a:buNone/>
              <a:defRPr/>
            </a:pPr>
            <a:endParaRPr lang="en-US" sz="2400" dirty="0" smtClean="0"/>
          </a:p>
          <a:p>
            <a:pPr marL="407988" lvl="1">
              <a:lnSpc>
                <a:spcPct val="114000"/>
              </a:lnSpc>
              <a:spcBef>
                <a:spcPts val="0"/>
              </a:spcBef>
              <a:defRPr/>
            </a:pPr>
            <a:r>
              <a:rPr lang="en-US" sz="2800" b="1" i="1" dirty="0" smtClean="0">
                <a:solidFill>
                  <a:srgbClr val="800000"/>
                </a:solidFill>
                <a:latin typeface="+mj-lt"/>
              </a:rPr>
              <a:t>What are the “meeting points” of these two systems?</a:t>
            </a:r>
          </a:p>
        </p:txBody>
      </p:sp>
    </p:spTree>
    <p:extLst>
      <p:ext uri="{BB962C8B-B14F-4D97-AF65-F5344CB8AC3E}">
        <p14:creationId xmlns:p14="http://schemas.microsoft.com/office/powerpoint/2010/main" val="1363465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827272"/>
          </a:xfrm>
        </p:spPr>
        <p:txBody>
          <a:bodyPr>
            <a:normAutofit/>
          </a:bodyPr>
          <a:lstStyle/>
          <a:p>
            <a:pPr>
              <a:defRPr/>
            </a:pPr>
            <a:r>
              <a:rPr lang="en-US" sz="4000" b="1" dirty="0">
                <a:ln w="1905"/>
                <a:effectLst>
                  <a:innerShdw blurRad="69850" dist="43180" dir="5400000">
                    <a:srgbClr val="000000">
                      <a:alpha val="65000"/>
                    </a:srgbClr>
                  </a:innerShdw>
                </a:effectLst>
              </a:rPr>
              <a:t>Where Yoga and Ayurveda Meet</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2081996" y="1722538"/>
            <a:ext cx="9738167" cy="4774718"/>
          </a:xfrm>
        </p:spPr>
        <p:txBody>
          <a:bodyPr>
            <a:normAutofit/>
          </a:bodyPr>
          <a:lstStyle/>
          <a:p>
            <a:pPr marL="457200" eaLnBrk="1" hangingPunct="1">
              <a:defRPr/>
            </a:pPr>
            <a:r>
              <a:rPr lang="en-US" sz="3600" b="1" dirty="0" smtClean="0"/>
              <a:t>Samkhya philosophy foundation </a:t>
            </a:r>
          </a:p>
          <a:p>
            <a:pPr marL="457200" eaLnBrk="1" hangingPunct="1">
              <a:defRPr/>
            </a:pPr>
            <a:r>
              <a:rPr lang="en-US" sz="3600" b="1" dirty="0" smtClean="0"/>
              <a:t>Emphasis on healthy lifestyle</a:t>
            </a:r>
          </a:p>
          <a:p>
            <a:pPr marL="777240" lvl="1">
              <a:spcBef>
                <a:spcPts val="600"/>
              </a:spcBef>
              <a:defRPr/>
            </a:pPr>
            <a:r>
              <a:rPr lang="en-US" sz="3200" dirty="0" smtClean="0"/>
              <a:t>Sattvic diet</a:t>
            </a:r>
          </a:p>
          <a:p>
            <a:pPr marL="777240" lvl="1">
              <a:spcBef>
                <a:spcPts val="600"/>
              </a:spcBef>
              <a:defRPr/>
            </a:pPr>
            <a:r>
              <a:rPr lang="en-US" sz="3200" dirty="0" smtClean="0"/>
              <a:t>Asana, exercise, rest</a:t>
            </a:r>
          </a:p>
          <a:p>
            <a:pPr marL="777240" lvl="1">
              <a:spcBef>
                <a:spcPts val="600"/>
              </a:spcBef>
              <a:defRPr/>
            </a:pPr>
            <a:r>
              <a:rPr lang="en-US" sz="3200" dirty="0" smtClean="0"/>
              <a:t>Meditation</a:t>
            </a:r>
            <a:r>
              <a:rPr lang="en-US" sz="3200" dirty="0"/>
              <a:t> </a:t>
            </a:r>
            <a:r>
              <a:rPr lang="en-US" sz="3200" dirty="0" smtClean="0"/>
              <a:t>and Contemplation</a:t>
            </a:r>
          </a:p>
          <a:p>
            <a:pPr marL="457200">
              <a:defRPr/>
            </a:pPr>
            <a:r>
              <a:rPr lang="en-US" sz="3600" b="1" dirty="0" smtClean="0"/>
              <a:t>Respectful of individual differences</a:t>
            </a:r>
          </a:p>
          <a:p>
            <a:pPr marL="457200">
              <a:defRPr/>
            </a:pPr>
            <a:r>
              <a:rPr lang="en-US" sz="3600" b="1" dirty="0" smtClean="0"/>
              <a:t>Daily discipline and commitment</a:t>
            </a:r>
          </a:p>
          <a:p>
            <a:pPr marL="457200">
              <a:defRPr/>
            </a:pPr>
            <a:endParaRPr lang="en-US" sz="3600" b="1" dirty="0" smtClean="0"/>
          </a:p>
          <a:p>
            <a:pPr marL="457200">
              <a:defRPr/>
            </a:pPr>
            <a:endParaRPr lang="en-US" sz="3600" dirty="0" smtClean="0"/>
          </a:p>
        </p:txBody>
      </p:sp>
    </p:spTree>
    <p:extLst>
      <p:ext uri="{BB962C8B-B14F-4D97-AF65-F5344CB8AC3E}">
        <p14:creationId xmlns:p14="http://schemas.microsoft.com/office/powerpoint/2010/main" val="4036215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1174" y="533718"/>
            <a:ext cx="8887326" cy="926114"/>
          </a:xfrm>
        </p:spPr>
        <p:txBody>
          <a:bodyPr>
            <a:normAutofit/>
          </a:bodyPr>
          <a:lstStyle/>
          <a:p>
            <a:pPr>
              <a:defRPr/>
            </a:pPr>
            <a:r>
              <a:rPr lang="en-US" sz="4000" b="1" dirty="0">
                <a:ln w="1905"/>
                <a:effectLst>
                  <a:innerShdw blurRad="69850" dist="43180" dir="5400000">
                    <a:srgbClr val="000000">
                      <a:alpha val="65000"/>
                    </a:srgbClr>
                  </a:innerShdw>
                </a:effectLst>
              </a:rPr>
              <a:t>Where Yoga and Ayurveda </a:t>
            </a:r>
            <a:r>
              <a:rPr lang="en-US" sz="4000" b="1" dirty="0" smtClean="0">
                <a:ln w="1905"/>
                <a:effectLst>
                  <a:innerShdw blurRad="69850" dist="43180" dir="5400000">
                    <a:srgbClr val="000000">
                      <a:alpha val="65000"/>
                    </a:srgbClr>
                  </a:innerShdw>
                </a:effectLst>
              </a:rPr>
              <a:t>Differ</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1782501" y="1892968"/>
            <a:ext cx="9698299" cy="4195316"/>
          </a:xfrm>
        </p:spPr>
        <p:txBody>
          <a:bodyPr>
            <a:noAutofit/>
          </a:bodyPr>
          <a:lstStyle/>
          <a:p>
            <a:pPr lvl="1" indent="0">
              <a:lnSpc>
                <a:spcPct val="124000"/>
              </a:lnSpc>
              <a:spcBef>
                <a:spcPts val="0"/>
              </a:spcBef>
              <a:buNone/>
              <a:defRPr/>
            </a:pPr>
            <a:r>
              <a:rPr lang="en-US" sz="2800" dirty="0" smtClean="0">
                <a:latin typeface="+mj-lt"/>
              </a:rPr>
              <a:t>… a </a:t>
            </a:r>
            <a:r>
              <a:rPr lang="en-US" sz="2800" dirty="0" smtClean="0">
                <a:latin typeface="+mj-lt"/>
              </a:rPr>
              <a:t>yogic diet has a different purpose than an </a:t>
            </a:r>
            <a:r>
              <a:rPr lang="en-US" sz="2800" dirty="0" smtClean="0">
                <a:latin typeface="+mj-lt"/>
              </a:rPr>
              <a:t>Ayurvedic </a:t>
            </a:r>
            <a:r>
              <a:rPr lang="en-US" sz="2800" dirty="0" smtClean="0">
                <a:latin typeface="+mj-lt"/>
              </a:rPr>
              <a:t>diet and the two should not simply be equated. </a:t>
            </a:r>
            <a:endParaRPr lang="en-US" sz="2800" dirty="0" smtClean="0">
              <a:latin typeface="+mj-lt"/>
            </a:endParaRPr>
          </a:p>
          <a:p>
            <a:pPr lvl="1" indent="0">
              <a:lnSpc>
                <a:spcPct val="124000"/>
              </a:lnSpc>
              <a:spcBef>
                <a:spcPts val="0"/>
              </a:spcBef>
              <a:buNone/>
              <a:defRPr/>
            </a:pPr>
            <a:r>
              <a:rPr lang="en-US" sz="2800" dirty="0" smtClean="0">
                <a:latin typeface="+mj-lt"/>
              </a:rPr>
              <a:t>This </a:t>
            </a:r>
            <a:r>
              <a:rPr lang="en-US" sz="2800" dirty="0" smtClean="0">
                <a:latin typeface="+mj-lt"/>
              </a:rPr>
              <a:t>reflects the different purposes of the two disciplines: Ayurveda aims at bringing health and balance to the physical body; yoga aims at helping us transcend body consciousness. While Ayurveda works to improve bodily health, yoga helps us to move beyond bodily limitations.</a:t>
            </a:r>
          </a:p>
          <a:p>
            <a:pPr lvl="1" indent="0">
              <a:lnSpc>
                <a:spcPct val="124000"/>
              </a:lnSpc>
              <a:spcBef>
                <a:spcPts val="0"/>
              </a:spcBef>
              <a:buNone/>
              <a:defRPr/>
            </a:pPr>
            <a:r>
              <a:rPr lang="en-US" sz="2400" dirty="0" smtClean="0"/>
              <a:t>	—Frawley </a:t>
            </a:r>
            <a:endParaRPr lang="en-US" sz="2400" dirty="0" smtClean="0"/>
          </a:p>
        </p:txBody>
      </p:sp>
    </p:spTree>
    <p:extLst>
      <p:ext uri="{BB962C8B-B14F-4D97-AF65-F5344CB8AC3E}">
        <p14:creationId xmlns:p14="http://schemas.microsoft.com/office/powerpoint/2010/main" val="941426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652" y="114618"/>
            <a:ext cx="9366738" cy="1188720"/>
          </a:xfrm>
        </p:spPr>
        <p:txBody>
          <a:bodyPr>
            <a:normAutofit/>
          </a:bodyPr>
          <a:lstStyle/>
          <a:p>
            <a:pPr eaLnBrk="1" hangingPunct="1">
              <a:defRPr/>
            </a:pPr>
            <a:r>
              <a:rPr lang="en-US" sz="4000" b="1" dirty="0" smtClean="0">
                <a:ln w="1905"/>
                <a:solidFill>
                  <a:srgbClr val="800000"/>
                </a:solidFill>
                <a:effectLst>
                  <a:innerShdw blurRad="69850" dist="43180" dir="5400000">
                    <a:srgbClr val="000000">
                      <a:alpha val="65000"/>
                    </a:srgbClr>
                  </a:innerShdw>
                </a:effectLst>
              </a:rPr>
              <a:t>The Self is the Healer</a:t>
            </a:r>
          </a:p>
        </p:txBody>
      </p:sp>
      <p:sp>
        <p:nvSpPr>
          <p:cNvPr id="3" name="Content Placeholder 2"/>
          <p:cNvSpPr>
            <a:spLocks noGrp="1"/>
          </p:cNvSpPr>
          <p:nvPr>
            <p:ph idx="4294967295"/>
          </p:nvPr>
        </p:nvSpPr>
        <p:spPr>
          <a:xfrm>
            <a:off x="977900" y="1473200"/>
            <a:ext cx="10363200" cy="4357688"/>
          </a:xfrm>
        </p:spPr>
        <p:txBody>
          <a:bodyPr>
            <a:noAutofit/>
          </a:bodyPr>
          <a:lstStyle/>
          <a:p>
            <a:pPr marL="1588" lvl="1" indent="0">
              <a:spcBef>
                <a:spcPts val="400"/>
              </a:spcBef>
              <a:spcAft>
                <a:spcPts val="400"/>
              </a:spcAft>
              <a:buNone/>
              <a:defRPr/>
            </a:pPr>
            <a:r>
              <a:rPr lang="en-US" sz="2800" dirty="0" smtClean="0"/>
              <a:t>The basic rule </a:t>
            </a:r>
            <a:r>
              <a:rPr lang="en-US" sz="2800" i="1" dirty="0" smtClean="0"/>
              <a:t>is—whatever we can do for ourselves to improve our own health is more effective in the long run than what another person can do for us</a:t>
            </a:r>
            <a:r>
              <a:rPr lang="en-US" sz="2800" i="1" dirty="0" smtClean="0"/>
              <a:t>.</a:t>
            </a:r>
            <a:endParaRPr lang="en-US" sz="2800" i="1" dirty="0" smtClean="0"/>
          </a:p>
          <a:p>
            <a:pPr marL="1588" lvl="1" indent="0">
              <a:spcBef>
                <a:spcPts val="400"/>
              </a:spcBef>
              <a:spcAft>
                <a:spcPts val="400"/>
              </a:spcAft>
              <a:buNone/>
              <a:defRPr/>
            </a:pPr>
            <a:r>
              <a:rPr lang="en-US" sz="2800" dirty="0" smtClean="0"/>
              <a:t>Only when we have failed in our own efforts does the health care professional or clinical facility become necessary. Even then their value is temporary, to bring us back to the point for properly caring for ourselves</a:t>
            </a:r>
            <a:r>
              <a:rPr lang="en-US" sz="2800" dirty="0" smtClean="0"/>
              <a:t>…</a:t>
            </a:r>
            <a:endParaRPr lang="en-US" sz="2800" dirty="0" smtClean="0"/>
          </a:p>
          <a:p>
            <a:pPr marL="1588" lvl="1" indent="0">
              <a:spcBef>
                <a:spcPts val="400"/>
              </a:spcBef>
              <a:spcAft>
                <a:spcPts val="400"/>
              </a:spcAft>
              <a:buNone/>
              <a:defRPr/>
            </a:pPr>
            <a:r>
              <a:rPr lang="en-US" sz="2800" dirty="0" smtClean="0"/>
              <a:t>There is no substitute for our own right living. It cannot be</a:t>
            </a:r>
            <a:r>
              <a:rPr lang="en-US" sz="2800" i="1" dirty="0" smtClean="0"/>
              <a:t> </a:t>
            </a:r>
            <a:r>
              <a:rPr lang="en-US" sz="2800" dirty="0" smtClean="0"/>
              <a:t>bought at any price and another person cannot provide it for us. As long as we are not living in harmony with our constitution we cannot expect to be really healed by any method. </a:t>
            </a:r>
            <a:endParaRPr lang="en-US" sz="2800" dirty="0" smtClean="0"/>
          </a:p>
          <a:p>
            <a:pPr marL="1588" lvl="1" indent="0">
              <a:spcBef>
                <a:spcPts val="400"/>
              </a:spcBef>
              <a:spcAft>
                <a:spcPts val="400"/>
              </a:spcAft>
              <a:buNone/>
              <a:defRPr/>
            </a:pPr>
            <a:r>
              <a:rPr lang="en-US" sz="2800" dirty="0" smtClean="0"/>
              <a:t>	—Frawley</a:t>
            </a:r>
            <a:endParaRPr lang="en-US" sz="2800" i="1" dirty="0" smtClean="0"/>
          </a:p>
        </p:txBody>
      </p:sp>
    </p:spTree>
    <p:extLst>
      <p:ext uri="{BB962C8B-B14F-4D97-AF65-F5344CB8AC3E}">
        <p14:creationId xmlns:p14="http://schemas.microsoft.com/office/powerpoint/2010/main" val="153786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228600"/>
            <a:ext cx="9154390" cy="774700"/>
          </a:xfrm>
        </p:spPr>
        <p:txBody>
          <a:bodyPr>
            <a:normAutofit/>
          </a:bodyPr>
          <a:lstStyle/>
          <a:p>
            <a:pPr eaLnBrk="1" hangingPunct="1">
              <a:defRPr/>
            </a:pPr>
            <a:r>
              <a:rPr lang="en-US" sz="4000" b="1" dirty="0" err="1" smtClean="0">
                <a:ln w="1905"/>
                <a:solidFill>
                  <a:srgbClr val="800000"/>
                </a:solidFill>
                <a:effectLst>
                  <a:innerShdw blurRad="69850" dist="43180" dir="5400000">
                    <a:srgbClr val="000000">
                      <a:alpha val="65000"/>
                    </a:srgbClr>
                  </a:innerShdw>
                </a:effectLst>
              </a:rPr>
              <a:t>Dinacharya</a:t>
            </a:r>
            <a:r>
              <a:rPr lang="en-US" sz="4000" b="1" dirty="0" smtClean="0">
                <a:ln w="1905"/>
                <a:solidFill>
                  <a:srgbClr val="800000"/>
                </a:solidFill>
                <a:effectLst>
                  <a:innerShdw blurRad="69850" dist="43180" dir="5400000">
                    <a:srgbClr val="000000">
                      <a:alpha val="65000"/>
                    </a:srgbClr>
                  </a:innerShdw>
                </a:effectLst>
              </a:rPr>
              <a:t>: Daily Routines</a:t>
            </a:r>
          </a:p>
        </p:txBody>
      </p:sp>
      <p:sp>
        <p:nvSpPr>
          <p:cNvPr id="3" name="Content Placeholder 2"/>
          <p:cNvSpPr>
            <a:spLocks noGrp="1"/>
          </p:cNvSpPr>
          <p:nvPr>
            <p:ph idx="4294967295"/>
          </p:nvPr>
        </p:nvSpPr>
        <p:spPr>
          <a:xfrm>
            <a:off x="952500" y="1257300"/>
            <a:ext cx="10515600" cy="4949825"/>
          </a:xfrm>
        </p:spPr>
        <p:txBody>
          <a:bodyPr>
            <a:noAutofit/>
          </a:bodyPr>
          <a:lstStyle/>
          <a:p>
            <a:pPr marL="0" lvl="1" indent="0">
              <a:buNone/>
              <a:defRPr/>
            </a:pPr>
            <a:r>
              <a:rPr lang="en-US" sz="2800" dirty="0" smtClean="0"/>
              <a:t>These regimens helps us establish a daily, monthly and yearly program for optimal health. All serious students of Ayurveda should implement such a program in their own lives. </a:t>
            </a:r>
          </a:p>
          <a:p>
            <a:pPr marL="342900" lvl="1">
              <a:defRPr/>
            </a:pPr>
            <a:r>
              <a:rPr lang="en-US" sz="2800" dirty="0" smtClean="0"/>
              <a:t>They should write it down and keep track of how well they follow it. </a:t>
            </a:r>
          </a:p>
          <a:p>
            <a:pPr marL="342900" lvl="1">
              <a:defRPr/>
            </a:pPr>
            <a:r>
              <a:rPr lang="en-US" sz="2800" dirty="0" smtClean="0"/>
              <a:t>Conditions before implementing the program should be carefully noted, along with the results of following it on an ongoing basis. </a:t>
            </a:r>
          </a:p>
          <a:p>
            <a:pPr marL="0" lvl="1" indent="0">
              <a:buNone/>
              <a:defRPr/>
            </a:pPr>
            <a:r>
              <a:rPr lang="en-US" sz="2800" dirty="0" smtClean="0"/>
              <a:t>Then we can really begin to practice self-healing as a way of life. If we do these regimens consistently there is no limit to how much we can improve our own state of being over time. </a:t>
            </a:r>
          </a:p>
          <a:p>
            <a:pPr marL="0" lvl="1" indent="0">
              <a:buNone/>
              <a:defRPr/>
            </a:pPr>
            <a:r>
              <a:rPr lang="en-US" sz="2800" i="1" dirty="0" smtClean="0"/>
              <a:t>What we do every day makes for who we are. </a:t>
            </a:r>
          </a:p>
          <a:p>
            <a:pPr marL="0" lvl="1" indent="0">
              <a:buNone/>
              <a:defRPr/>
            </a:pPr>
            <a:r>
              <a:rPr lang="en-US" sz="2400" dirty="0" smtClean="0"/>
              <a:t>			</a:t>
            </a:r>
            <a:r>
              <a:rPr lang="en-US" sz="2400" dirty="0" smtClean="0"/>
              <a:t>—Frawley</a:t>
            </a:r>
            <a:r>
              <a:rPr lang="en-US" sz="2400" dirty="0" smtClean="0"/>
              <a:t>, </a:t>
            </a:r>
            <a:r>
              <a:rPr lang="en-US" sz="2400" i="1" dirty="0" smtClean="0"/>
              <a:t>Ayurvedic Healing</a:t>
            </a:r>
          </a:p>
        </p:txBody>
      </p:sp>
    </p:spTree>
    <p:extLst>
      <p:ext uri="{BB962C8B-B14F-4D97-AF65-F5344CB8AC3E}">
        <p14:creationId xmlns:p14="http://schemas.microsoft.com/office/powerpoint/2010/main" val="3137295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862" y="127318"/>
            <a:ext cx="9366738" cy="1188720"/>
          </a:xfrm>
        </p:spPr>
        <p:txBody>
          <a:bodyPr>
            <a:normAutofit/>
          </a:bodyPr>
          <a:lstStyle/>
          <a:p>
            <a:pPr eaLnBrk="1" hangingPunct="1">
              <a:defRPr/>
            </a:pPr>
            <a:r>
              <a:rPr lang="en-US" sz="4000" b="1" dirty="0" smtClean="0">
                <a:ln w="1905"/>
                <a:effectLst>
                  <a:innerShdw blurRad="69850" dist="43180" dir="5400000">
                    <a:srgbClr val="000000">
                      <a:alpha val="65000"/>
                    </a:srgbClr>
                  </a:innerShdw>
                </a:effectLst>
              </a:rPr>
              <a:t>Sample Morning </a:t>
            </a:r>
            <a:r>
              <a:rPr lang="en-US" sz="4000" b="1" dirty="0" err="1" smtClean="0">
                <a:ln w="1905"/>
                <a:effectLst>
                  <a:innerShdw blurRad="69850" dist="43180" dir="5400000">
                    <a:srgbClr val="000000">
                      <a:alpha val="65000"/>
                    </a:srgbClr>
                  </a:innerShdw>
                </a:effectLst>
              </a:rPr>
              <a:t>Dinacharya</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2002420" y="1727199"/>
            <a:ext cx="10189580" cy="4485351"/>
          </a:xfrm>
        </p:spPr>
        <p:txBody>
          <a:bodyPr>
            <a:noAutofit/>
          </a:bodyPr>
          <a:lstStyle/>
          <a:p>
            <a:pPr marL="457200">
              <a:defRPr/>
            </a:pPr>
            <a:r>
              <a:rPr lang="en-US" sz="3200" b="1" dirty="0"/>
              <a:t>Prayer / </a:t>
            </a:r>
            <a:r>
              <a:rPr lang="en-US" sz="3200" b="1" dirty="0" smtClean="0"/>
              <a:t>Waking Intention</a:t>
            </a:r>
            <a:endParaRPr lang="en-US" sz="3200" b="1" dirty="0"/>
          </a:p>
          <a:p>
            <a:pPr marL="457200" eaLnBrk="1" hangingPunct="1">
              <a:defRPr/>
            </a:pPr>
            <a:r>
              <a:rPr lang="en-US" sz="3200" b="1" dirty="0" smtClean="0"/>
              <a:t>Cleanse</a:t>
            </a:r>
          </a:p>
          <a:p>
            <a:pPr marL="777240" lvl="1">
              <a:defRPr/>
            </a:pPr>
            <a:r>
              <a:rPr lang="en-US" sz="3200" dirty="0" smtClean="0"/>
              <a:t>Tongue scrape</a:t>
            </a:r>
          </a:p>
          <a:p>
            <a:pPr marL="777240" lvl="1">
              <a:defRPr/>
            </a:pPr>
            <a:r>
              <a:rPr lang="en-US" sz="3200" dirty="0" smtClean="0"/>
              <a:t>Oil pull / rinse / brush</a:t>
            </a:r>
          </a:p>
          <a:p>
            <a:pPr marL="457200">
              <a:defRPr/>
            </a:pPr>
            <a:r>
              <a:rPr lang="en-US" sz="3200" b="1" dirty="0" smtClean="0"/>
              <a:t>Puja</a:t>
            </a:r>
          </a:p>
          <a:p>
            <a:pPr marL="457200">
              <a:defRPr/>
            </a:pPr>
            <a:r>
              <a:rPr lang="en-US" sz="3200" b="1" dirty="0" smtClean="0"/>
              <a:t>Hot beverage: water, tea, or coffee</a:t>
            </a:r>
          </a:p>
          <a:p>
            <a:pPr marL="777240" lvl="1">
              <a:defRPr/>
            </a:pPr>
            <a:r>
              <a:rPr lang="en-US" sz="3200" dirty="0" smtClean="0"/>
              <a:t>Elimination</a:t>
            </a:r>
            <a:endParaRPr lang="en-US" sz="3200" dirty="0" smtClean="0"/>
          </a:p>
        </p:txBody>
      </p:sp>
    </p:spTree>
    <p:extLst>
      <p:ext uri="{BB962C8B-B14F-4D97-AF65-F5344CB8AC3E}">
        <p14:creationId xmlns:p14="http://schemas.microsoft.com/office/powerpoint/2010/main" val="253502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862" y="114618"/>
            <a:ext cx="9366738" cy="1188720"/>
          </a:xfrm>
        </p:spPr>
        <p:txBody>
          <a:bodyPr>
            <a:normAutofit/>
          </a:bodyPr>
          <a:lstStyle/>
          <a:p>
            <a:pPr eaLnBrk="1" hangingPunct="1">
              <a:defRPr/>
            </a:pPr>
            <a:r>
              <a:rPr lang="en-US" sz="4000" b="1" dirty="0" smtClean="0">
                <a:ln w="1905"/>
                <a:effectLst>
                  <a:innerShdw blurRad="69850" dist="43180" dir="5400000">
                    <a:srgbClr val="000000">
                      <a:alpha val="65000"/>
                    </a:srgbClr>
                  </a:innerShdw>
                </a:effectLst>
              </a:rPr>
              <a:t>Sample Morning </a:t>
            </a:r>
            <a:r>
              <a:rPr lang="en-US" sz="4000" b="1" dirty="0" err="1" smtClean="0">
                <a:ln w="1905"/>
                <a:effectLst>
                  <a:innerShdw blurRad="69850" dist="43180" dir="5400000">
                    <a:srgbClr val="000000">
                      <a:alpha val="65000"/>
                    </a:srgbClr>
                  </a:innerShdw>
                </a:effectLst>
              </a:rPr>
              <a:t>Dinacharya</a:t>
            </a:r>
            <a:endParaRPr lang="en-US" sz="40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2002420" y="1612899"/>
            <a:ext cx="10189580" cy="4485351"/>
          </a:xfrm>
        </p:spPr>
        <p:txBody>
          <a:bodyPr>
            <a:normAutofit/>
          </a:bodyPr>
          <a:lstStyle/>
          <a:p>
            <a:pPr marL="457200">
              <a:defRPr/>
            </a:pPr>
            <a:r>
              <a:rPr lang="en-US" sz="3200" b="1" dirty="0" smtClean="0"/>
              <a:t>Study / Contemplation</a:t>
            </a:r>
          </a:p>
          <a:p>
            <a:pPr marL="457200">
              <a:defRPr/>
            </a:pPr>
            <a:r>
              <a:rPr lang="en-US" sz="3200" b="1" dirty="0" smtClean="0"/>
              <a:t>Asana </a:t>
            </a:r>
          </a:p>
          <a:p>
            <a:pPr marL="457200">
              <a:defRPr/>
            </a:pPr>
            <a:r>
              <a:rPr lang="en-US" sz="3200" b="1" dirty="0" smtClean="0"/>
              <a:t>Mantra/ Pranayama / Meditation</a:t>
            </a:r>
          </a:p>
          <a:p>
            <a:pPr marL="457200">
              <a:defRPr/>
            </a:pPr>
            <a:r>
              <a:rPr lang="en-US" sz="3200" b="1" dirty="0"/>
              <a:t>Breakfast</a:t>
            </a:r>
          </a:p>
          <a:p>
            <a:pPr marL="457200">
              <a:defRPr/>
            </a:pPr>
            <a:r>
              <a:rPr lang="en-US" sz="3200" b="1" dirty="0" smtClean="0"/>
              <a:t>Walk</a:t>
            </a:r>
          </a:p>
          <a:p>
            <a:pPr marL="457200">
              <a:defRPr/>
            </a:pPr>
            <a:r>
              <a:rPr lang="en-US" sz="3200" b="1" dirty="0" err="1" smtClean="0"/>
              <a:t>Abhyanga</a:t>
            </a:r>
            <a:r>
              <a:rPr lang="en-US" sz="3200" b="1" dirty="0" smtClean="0"/>
              <a:t> / </a:t>
            </a:r>
            <a:r>
              <a:rPr lang="en-US" sz="3200" b="1" dirty="0" err="1" smtClean="0"/>
              <a:t>Neti</a:t>
            </a:r>
            <a:r>
              <a:rPr lang="en-US" sz="3200" b="1" dirty="0" smtClean="0"/>
              <a:t> / Shower</a:t>
            </a:r>
            <a:endParaRPr lang="en-US" sz="3200" b="1" dirty="0"/>
          </a:p>
          <a:p>
            <a:pPr marL="457200">
              <a:defRPr/>
            </a:pPr>
            <a:endParaRPr lang="en-US" sz="3600" b="1" dirty="0"/>
          </a:p>
          <a:p>
            <a:pPr marL="777240" lvl="1">
              <a:defRPr/>
            </a:pPr>
            <a:endParaRPr lang="en-US" sz="3200" dirty="0" smtClean="0"/>
          </a:p>
        </p:txBody>
      </p:sp>
    </p:spTree>
    <p:extLst>
      <p:ext uri="{BB962C8B-B14F-4D97-AF65-F5344CB8AC3E}">
        <p14:creationId xmlns:p14="http://schemas.microsoft.com/office/powerpoint/2010/main" val="160665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120E62E-4BEE-4630-AD52-3101F94F88B6"/>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_RESOURCE_PATHS_HASH_2" val="58d1129a2d4b2bb461ad5d45962a261e1d9a667"/>
  <p:tag name="ISPRING_RESOURCE_PATHS_HASH_PRESENTER" val="3947f10aebfef985a28748d7581ea27cb85965"/>
</p:tagLst>
</file>

<file path=ppt/theme/theme1.xml><?xml version="1.0" encoding="utf-8"?>
<a:theme xmlns:a="http://schemas.openxmlformats.org/drawingml/2006/main" name="2013 Yoga Sutra Retreat (Fri PM)">
  <a:themeElements>
    <a:clrScheme name="Custom 3">
      <a:dk1>
        <a:sysClr val="windowText" lastClr="000000"/>
      </a:dk1>
      <a:lt1>
        <a:sysClr val="window" lastClr="FFFFFF"/>
      </a:lt1>
      <a:dk2>
        <a:srgbClr val="464646"/>
      </a:dk2>
      <a:lt2>
        <a:srgbClr val="DEF5FA"/>
      </a:lt2>
      <a:accent1>
        <a:srgbClr val="6D0F14"/>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15_4109default" id="{E728D685-11FC-4812-BA85-57AC6F9C9F40}" vid="{BC4E008B-95FF-4815-904E-143A8EDFC1D4}"/>
    </a:ext>
  </a:extLst>
</a:theme>
</file>

<file path=ppt/theme/theme2.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7CB48F5-D6B9-4A73-B7C9-0F05E58E1A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899</Words>
  <Application>Microsoft Office PowerPoint</Application>
  <PresentationFormat>Custom</PresentationFormat>
  <Paragraphs>110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2013 Yoga Sutra Retreat (Fri PM)</vt:lpstr>
      <vt:lpstr>Yoga, Ayurveda and  Self-Realization</vt:lpstr>
      <vt:lpstr>PowerPoint Presentation</vt:lpstr>
      <vt:lpstr>Where Yoga and Ayurveda Meet</vt:lpstr>
      <vt:lpstr>Where Yoga and Ayurveda Meet</vt:lpstr>
      <vt:lpstr>Where Yoga and Ayurveda Differ</vt:lpstr>
      <vt:lpstr>The Self is the Healer</vt:lpstr>
      <vt:lpstr>Dinacharya: Daily Routines</vt:lpstr>
      <vt:lpstr>Sample Morning Dinacharya</vt:lpstr>
      <vt:lpstr>Sample Morning Dinacharya</vt:lpstr>
      <vt:lpstr>Food Prayer: Bhagavad Gita 4:24</vt:lpstr>
      <vt:lpstr>Inner Growth: Prana, Tejas and Ojas</vt:lpstr>
      <vt:lpstr>Prana, Tejas and Ojas</vt:lpstr>
      <vt:lpstr>PowerPoint Presentation</vt:lpstr>
      <vt:lpstr>Your essence of being is radiant.  All the practices of yoga and Ayurveda  are polishing cloths for the body and mind  to allow that inner Light to be revealed.   When you work, when you serve,  when you love, when you teach,  it is the inner Light shining through you  that others perceive.   That is all.</vt:lpstr>
      <vt:lpstr>Yoga, Ayurveda and Self-Realization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Patanjali’s Yoga Sutras (FULL SET)</dc:title>
  <dc:creator/>
  <cp:lastModifiedBy/>
  <cp:revision>1</cp:revision>
  <dcterms:created xsi:type="dcterms:W3CDTF">2013-05-04T00:10:10Z</dcterms:created>
  <dcterms:modified xsi:type="dcterms:W3CDTF">2016-02-19T19:06:44Z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TC030310029991</vt:lpwstr>
  </property>
</Properties>
</file>